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6" r:id="rId3"/>
    <p:sldId id="257" r:id="rId4"/>
    <p:sldId id="266" r:id="rId5"/>
    <p:sldId id="258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57" autoAdjust="0"/>
    <p:restoredTop sz="86359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&#1044;&#1086;&#1082;&#1091;&#1084;&#1077;&#1085;&#1090;&#1099;/&#1042;&#1086;&#1087;&#1088;&#1086;&#1089;%206.%20&#1060;&#1086;&#1088;&#1084;&#1072;%20&#1091;&#1074;&#1077;&#1076;&#1086;&#1084;&#1083;&#1077;&#1085;&#1080;&#1103;%20(&#1086;%20&#1089;&#1086;&#1093;&#1088;&#1072;&#1085;&#1077;&#1085;&#1080;&#1080;%20&#1095;&#1083;&#1077;&#1085;&#1089;&#1090;&#1074;&#1072;)%2023.08.16%20&#1043;&#1088;&#1091;&#1087;&#1087;&#1072;%207.docx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&#1044;&#1086;&#1082;&#1091;&#1084;&#1077;&#1085;&#1090;&#1099;/&#1042;&#1086;&#1087;&#1088;&#1086;&#1089;%206%20%20&#1060;&#1086;&#1088;&#1084;&#1072;%20&#1091;&#1074;&#1077;&#1076;&#1086;&#1084;&#1083;&#1077;&#1085;&#1080;&#1103;%20(&#1086;%20&#1087;&#1088;&#1077;&#1082;&#1088;&#1072;&#1097;%20&#1076;&#1077;&#1103;&#1090;&#1077;&#1083;&#1100;&#1085;&#1086;&#1089;&#1090;&#1080;%20&#1074;%20&#1089;&#1086;&#1089;&#1090;&#1072;&#1074;&#1077;%20&#1057;&#1056;&#1054;)%2024%2008%2016%20&#1043;&#1088;&#1091;&#1087;&#1087;&#1072;%207.docx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&#1099;/&#1042;&#1086;&#1087;&#1088;&#1086;&#1089;%206.%20&#1060;&#1086;&#1088;&#1084;&#1072;%20&#1079;&#1072;&#1103;&#1074;&#1083;&#1077;&#1085;&#1080;&#1103;%20(&#1086;%20&#1087;&#1077;&#1088;&#1077;&#1074;&#1086;&#1076;&#1077;%20&#1089;&#1088;&#1077;&#1076;&#1089;&#1090;&#1074;%20&#1050;&#1060;)%2023.08.16%20&#1043;&#1088;&#1091;&#1087;&#1087;&#1072;%207.docx" TargetMode="External"/><Relationship Id="rId2" Type="http://schemas.openxmlformats.org/officeDocument/2006/relationships/hyperlink" Target="&#1044;&#1086;&#1082;&#1091;&#1084;&#1077;&#1085;&#1090;&#1099;/&#1055;&#1086;&#1079;&#1080;&#1094;&#1080;&#1103;%20&#1040;&#1089;&#1089;&#1086;&#1094;&#1080;&#1072;&#1094;&#1080;&#1080;%20-%20&#1085;&#1077;&#1076;&#1086;&#1073;&#1088;&#1086;&#1089;&#1086;&#1074;&#1077;&#1089;&#1090;&#1085;&#1086;&#1089;&#1090;&#1100;%20&#1080;&#1089;&#1082;&#1083;&#1102;&#1095;&#1077;&#1085;&#1080;&#1103;%20&#1080;&#1079;%20&#1095;&#1083;&#1077;&#1085;&#1086;&#1074;.docx" TargetMode="External"/><Relationship Id="rId1" Type="http://schemas.openxmlformats.org/officeDocument/2006/relationships/hyperlink" Target="&#1044;&#1086;&#1082;&#1091;&#1084;&#1077;&#1085;&#1090;&#1099;/&#1042;&#1086;&#1087;&#1088;&#1086;&#1089;%206%20%20&#1060;&#1086;&#1088;&#1084;&#1072;%20&#1091;&#1074;&#1077;&#1076;&#1086;&#1084;&#1083;&#1077;&#1085;&#1080;&#1103;%20(&#1086;%20&#1074;&#1099;&#1093;&#1086;&#1076;&#1077;%20&#1080;&#1079;%20&#1057;&#1056;&#1054;)%2023%2008%2016%20&#1043;&#1088;&#1091;&#1087;&#1087;&#1072;%207.docx" TargetMode="External"/><Relationship Id="rId4" Type="http://schemas.openxmlformats.org/officeDocument/2006/relationships/hyperlink" Target="&#1044;&#1086;&#1082;&#1091;&#1084;&#1077;&#1085;&#1090;&#1099;/&#1076;&#1086;&#1082;&#1091;&#1084;&#1077;&#1085;&#1090;&#1099;.doc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&#1044;&#1086;&#1082;&#1091;&#1084;&#1077;&#1085;&#1090;&#1099;/&#1042;&#1086;&#1087;&#1088;&#1086;&#1089;%206.%20&#1060;&#1086;&#1088;&#1084;&#1072;%20&#1091;&#1074;&#1077;&#1076;&#1086;&#1084;&#1083;&#1077;&#1085;&#1080;&#1103;%20(&#1086;%20&#1089;&#1086;&#1093;&#1088;&#1072;&#1085;&#1077;&#1085;&#1080;&#1080;%20&#1095;&#1083;&#1077;&#1085;&#1089;&#1090;&#1074;&#1072;)%2023.08.16%20&#1043;&#1088;&#1091;&#1087;&#1087;&#1072;%207.docx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&#1044;&#1086;&#1082;&#1091;&#1084;&#1077;&#1085;&#1090;&#1099;/&#1042;&#1086;&#1087;&#1088;&#1086;&#1089;%206%20%20&#1060;&#1086;&#1088;&#1084;&#1072;%20&#1091;&#1074;&#1077;&#1076;&#1086;&#1084;&#1083;&#1077;&#1085;&#1080;&#1103;%20(&#1086;%20&#1087;&#1088;&#1077;&#1082;&#1088;&#1072;&#1097;%20&#1076;&#1077;&#1103;&#1090;&#1077;&#1083;&#1100;&#1085;&#1086;&#1089;&#1090;&#1080;%20&#1074;%20&#1089;&#1086;&#1089;&#1090;&#1072;&#1074;&#1077;%20&#1057;&#1056;&#1054;)%2024%2008%2016%20&#1043;&#1088;&#1091;&#1087;&#1087;&#1072;%207.docx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&#1099;/&#1042;&#1086;&#1087;&#1088;&#1086;&#1089;%206.%20&#1060;&#1086;&#1088;&#1084;&#1072;%20&#1079;&#1072;&#1103;&#1074;&#1083;&#1077;&#1085;&#1080;&#1103;%20(&#1086;%20&#1087;&#1077;&#1088;&#1077;&#1074;&#1086;&#1076;&#1077;%20&#1089;&#1088;&#1077;&#1076;&#1089;&#1090;&#1074;%20&#1050;&#1060;)%2023.08.16%20&#1043;&#1088;&#1091;&#1087;&#1087;&#1072;%207.docx" TargetMode="External"/><Relationship Id="rId2" Type="http://schemas.openxmlformats.org/officeDocument/2006/relationships/hyperlink" Target="&#1044;&#1086;&#1082;&#1091;&#1084;&#1077;&#1085;&#1090;&#1099;/&#1055;&#1086;&#1079;&#1080;&#1094;&#1080;&#1103;%20&#1040;&#1089;&#1089;&#1086;&#1094;&#1080;&#1072;&#1094;&#1080;&#1080;%20-%20&#1085;&#1077;&#1076;&#1086;&#1073;&#1088;&#1086;&#1089;&#1086;&#1074;&#1077;&#1089;&#1090;&#1085;&#1086;&#1089;&#1090;&#1100;%20&#1080;&#1089;&#1082;&#1083;&#1102;&#1095;&#1077;&#1085;&#1080;&#1103;%20&#1080;&#1079;%20&#1095;&#1083;&#1077;&#1085;&#1086;&#1074;.docx" TargetMode="External"/><Relationship Id="rId1" Type="http://schemas.openxmlformats.org/officeDocument/2006/relationships/hyperlink" Target="&#1044;&#1086;&#1082;&#1091;&#1084;&#1077;&#1085;&#1090;&#1099;/&#1042;&#1086;&#1087;&#1088;&#1086;&#1089;%206%20%20&#1060;&#1086;&#1088;&#1084;&#1072;%20&#1091;&#1074;&#1077;&#1076;&#1086;&#1084;&#1083;&#1077;&#1085;&#1080;&#1103;%20(&#1086;%20&#1074;&#1099;&#1093;&#1086;&#1076;&#1077;%20&#1080;&#1079;%20&#1057;&#1056;&#1054;)%2023%2008%2016%20&#1043;&#1088;&#1091;&#1087;&#1087;&#1072;%207.docx" TargetMode="External"/><Relationship Id="rId4" Type="http://schemas.openxmlformats.org/officeDocument/2006/relationships/hyperlink" Target="&#1044;&#1086;&#1082;&#1091;&#1084;&#1077;&#1085;&#1090;&#1099;/&#1076;&#1086;&#1082;&#1091;&#1084;&#1077;&#1085;&#1090;&#1099;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9102E-6B89-4063-892A-E35E4FE4990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DFD72-3142-4C71-9C9C-04D8B5F6D1C8}">
      <dgm:prSet phldrT="[Текст]"/>
      <dgm:spPr/>
      <dgm:t>
        <a:bodyPr/>
        <a:lstStyle/>
        <a:p>
          <a:r>
            <a:rPr lang="ru-RU" dirty="0" smtClean="0"/>
            <a:t>До 01.12.2016</a:t>
          </a:r>
          <a:endParaRPr lang="ru-RU" dirty="0"/>
        </a:p>
      </dgm:t>
    </dgm:pt>
    <dgm:pt modelId="{5E4D186C-AE70-4326-8B2E-50385BFA110C}" type="parTrans" cxnId="{BDF8E3F2-C3AF-434A-B980-DDADAF64E58E}">
      <dgm:prSet/>
      <dgm:spPr/>
      <dgm:t>
        <a:bodyPr/>
        <a:lstStyle/>
        <a:p>
          <a:endParaRPr lang="ru-RU"/>
        </a:p>
      </dgm:t>
    </dgm:pt>
    <dgm:pt modelId="{EB3502FC-FF01-4F02-877C-120A118D235F}" type="sibTrans" cxnId="{BDF8E3F2-C3AF-434A-B980-DDADAF64E58E}">
      <dgm:prSet/>
      <dgm:spPr/>
      <dgm:t>
        <a:bodyPr/>
        <a:lstStyle/>
        <a:p>
          <a:endParaRPr lang="ru-RU"/>
        </a:p>
      </dgm:t>
    </dgm:pt>
    <dgm:pt modelId="{A8DE4185-D7AB-45A9-80B0-B13E4973CECC}">
      <dgm:prSet phldrT="[Текст]"/>
      <dgm:spPr/>
      <dgm:t>
        <a:bodyPr/>
        <a:lstStyle/>
        <a:p>
          <a:r>
            <a:rPr lang="ru-RU" sz="1700" dirty="0" smtClean="0">
              <a:hlinkClick xmlns:r="http://schemas.openxmlformats.org/officeDocument/2006/relationships" r:id="rId1" action="ppaction://hlinkfile"/>
            </a:rPr>
            <a:t>Уведомление о сохранении членства</a:t>
          </a:r>
          <a:endParaRPr lang="ru-RU" sz="1700" dirty="0"/>
        </a:p>
      </dgm:t>
    </dgm:pt>
    <dgm:pt modelId="{3C7465C8-DF79-4A4A-9362-51E40C5C7E61}" type="parTrans" cxnId="{14F63BC9-0BF7-4E1F-895D-7ADBC3344C81}">
      <dgm:prSet/>
      <dgm:spPr/>
      <dgm:t>
        <a:bodyPr/>
        <a:lstStyle/>
        <a:p>
          <a:endParaRPr lang="ru-RU"/>
        </a:p>
      </dgm:t>
    </dgm:pt>
    <dgm:pt modelId="{CEFC462A-3EE8-46F3-A32A-66D838761422}" type="sibTrans" cxnId="{14F63BC9-0BF7-4E1F-895D-7ADBC3344C81}">
      <dgm:prSet/>
      <dgm:spPr/>
      <dgm:t>
        <a:bodyPr/>
        <a:lstStyle/>
        <a:p>
          <a:endParaRPr lang="ru-RU"/>
        </a:p>
      </dgm:t>
    </dgm:pt>
    <dgm:pt modelId="{3A9771B6-DD39-463B-9EF9-8B5C6B1D58BD}">
      <dgm:prSet phldrT="[Текст]" custT="1"/>
      <dgm:spPr/>
      <dgm:t>
        <a:bodyPr/>
        <a:lstStyle/>
        <a:p>
          <a:r>
            <a:rPr lang="ru-RU" sz="1700" dirty="0" smtClean="0"/>
            <a:t>Документы в соответствии с частью 2 статьи 55.6 ГрК РФ*</a:t>
          </a:r>
          <a:br>
            <a:rPr lang="ru-RU" sz="1700" dirty="0" smtClean="0"/>
          </a:br>
          <a:r>
            <a:rPr lang="ru-RU" sz="1200" dirty="0" smtClean="0"/>
            <a:t>(до 01.07.2017 статья 55.6 действует в старой редакции)</a:t>
          </a:r>
          <a:endParaRPr lang="ru-RU" sz="1700" dirty="0"/>
        </a:p>
      </dgm:t>
    </dgm:pt>
    <dgm:pt modelId="{2DE17830-B68F-4CBC-A3A5-D1F5608EBE40}" type="parTrans" cxnId="{5013F7FF-B446-4318-AEA4-3ED177FB5085}">
      <dgm:prSet/>
      <dgm:spPr/>
      <dgm:t>
        <a:bodyPr/>
        <a:lstStyle/>
        <a:p>
          <a:endParaRPr lang="ru-RU"/>
        </a:p>
      </dgm:t>
    </dgm:pt>
    <dgm:pt modelId="{E3A522B5-DCAC-46D7-B73F-68FB1F1B39CD}" type="sibTrans" cxnId="{5013F7FF-B446-4318-AEA4-3ED177FB5085}">
      <dgm:prSet/>
      <dgm:spPr/>
      <dgm:t>
        <a:bodyPr/>
        <a:lstStyle/>
        <a:p>
          <a:endParaRPr lang="ru-RU"/>
        </a:p>
      </dgm:t>
    </dgm:pt>
    <dgm:pt modelId="{0430DF78-4ACE-4EFB-8A52-2639DEDF7D02}">
      <dgm:prSet phldrT="[Текст]"/>
      <dgm:spPr/>
      <dgm:t>
        <a:bodyPr/>
        <a:lstStyle/>
        <a:p>
          <a:r>
            <a:rPr lang="ru-RU" dirty="0" smtClean="0"/>
            <a:t>С 01.07.2017</a:t>
          </a:r>
          <a:endParaRPr lang="ru-RU" dirty="0"/>
        </a:p>
      </dgm:t>
    </dgm:pt>
    <dgm:pt modelId="{00AB4B38-10E4-436F-9A60-D012AB816221}" type="parTrans" cxnId="{4532F23E-2B09-40D8-BEF2-DF911087E161}">
      <dgm:prSet/>
      <dgm:spPr/>
      <dgm:t>
        <a:bodyPr/>
        <a:lstStyle/>
        <a:p>
          <a:endParaRPr lang="ru-RU"/>
        </a:p>
      </dgm:t>
    </dgm:pt>
    <dgm:pt modelId="{1548BBE9-C2BF-4FE5-9547-ACC216669040}" type="sibTrans" cxnId="{4532F23E-2B09-40D8-BEF2-DF911087E161}">
      <dgm:prSet/>
      <dgm:spPr/>
      <dgm:t>
        <a:bodyPr/>
        <a:lstStyle/>
        <a:p>
          <a:endParaRPr lang="ru-RU"/>
        </a:p>
      </dgm:t>
    </dgm:pt>
    <dgm:pt modelId="{DC3C869C-04FE-4C31-8C3E-D56ED1F0BF6C}">
      <dgm:prSet phldrT="[Текст]"/>
      <dgm:spPr/>
      <dgm:t>
        <a:bodyPr/>
        <a:lstStyle/>
        <a:p>
          <a:r>
            <a:rPr lang="ru-RU" dirty="0" smtClean="0"/>
            <a:t>Действие свидетельства о допуске прекращается </a:t>
          </a:r>
          <a:endParaRPr lang="ru-RU" dirty="0"/>
        </a:p>
      </dgm:t>
    </dgm:pt>
    <dgm:pt modelId="{5679A05C-E02A-4CBC-B249-105CABF04355}" type="parTrans" cxnId="{357AC024-A98E-42A4-BAE7-904FC03B9E61}">
      <dgm:prSet/>
      <dgm:spPr/>
      <dgm:t>
        <a:bodyPr/>
        <a:lstStyle/>
        <a:p>
          <a:endParaRPr lang="ru-RU"/>
        </a:p>
      </dgm:t>
    </dgm:pt>
    <dgm:pt modelId="{F057E84D-9F2F-4DBD-BE17-FFA724EB66C5}" type="sibTrans" cxnId="{357AC024-A98E-42A4-BAE7-904FC03B9E61}">
      <dgm:prSet/>
      <dgm:spPr/>
      <dgm:t>
        <a:bodyPr/>
        <a:lstStyle/>
        <a:p>
          <a:endParaRPr lang="ru-RU"/>
        </a:p>
      </dgm:t>
    </dgm:pt>
    <dgm:pt modelId="{F9765823-7E2D-46B6-B735-8EFC0770B692}">
      <dgm:prSet phldrT="[Текст]"/>
      <dgm:spPr/>
      <dgm:t>
        <a:bodyPr/>
        <a:lstStyle/>
        <a:p>
          <a:r>
            <a:rPr lang="ru-RU" dirty="0" smtClean="0"/>
            <a:t>Появляется право на осуществление строительства, реконструкции, капитального ремонта. </a:t>
          </a:r>
          <a:endParaRPr lang="ru-RU" dirty="0"/>
        </a:p>
      </dgm:t>
    </dgm:pt>
    <dgm:pt modelId="{CC3396CF-0DA4-471B-82A2-72AF73FEE321}" type="parTrans" cxnId="{7AF1B62C-C601-49AA-9976-F3E3D7DC0191}">
      <dgm:prSet/>
      <dgm:spPr/>
      <dgm:t>
        <a:bodyPr/>
        <a:lstStyle/>
        <a:p>
          <a:endParaRPr lang="ru-RU"/>
        </a:p>
      </dgm:t>
    </dgm:pt>
    <dgm:pt modelId="{919BE93D-7BFE-4977-80E1-EA6A9DB3608B}" type="sibTrans" cxnId="{7AF1B62C-C601-49AA-9976-F3E3D7DC0191}">
      <dgm:prSet/>
      <dgm:spPr/>
      <dgm:t>
        <a:bodyPr/>
        <a:lstStyle/>
        <a:p>
          <a:endParaRPr lang="ru-RU"/>
        </a:p>
      </dgm:t>
    </dgm:pt>
    <dgm:pt modelId="{4F32EF08-6369-41A7-BC36-7A38B0F82C3B}">
      <dgm:prSet phldrT="[Текст]"/>
      <dgm:spPr/>
      <dgm:t>
        <a:bodyPr/>
        <a:lstStyle/>
        <a:p>
          <a:r>
            <a:rPr lang="ru-RU" dirty="0" smtClean="0"/>
            <a:t>Вносятся изменения в часть 2 статьи 55.6 </a:t>
          </a:r>
          <a:r>
            <a:rPr lang="ru-RU" dirty="0" err="1" smtClean="0"/>
            <a:t>ГрК</a:t>
          </a:r>
          <a:r>
            <a:rPr lang="ru-RU" dirty="0" smtClean="0"/>
            <a:t> РФ, в связи с чем член СРО обязан предоставить </a:t>
          </a:r>
          <a:r>
            <a:rPr lang="ru-RU" b="1" u="sng" dirty="0" smtClean="0">
              <a:solidFill>
                <a:srgbClr val="FF0000"/>
              </a:solidFill>
            </a:rPr>
            <a:t>дополнительный пакет документов </a:t>
          </a:r>
          <a:endParaRPr lang="ru-RU" b="1" u="sng" dirty="0">
            <a:solidFill>
              <a:srgbClr val="FF0000"/>
            </a:solidFill>
          </a:endParaRPr>
        </a:p>
      </dgm:t>
    </dgm:pt>
    <dgm:pt modelId="{98BEB6DE-66A2-49A8-9D0A-3EE8D284B815}" type="parTrans" cxnId="{DDB14E3B-4B1A-4A90-BB33-E0418688ADB9}">
      <dgm:prSet/>
      <dgm:spPr/>
      <dgm:t>
        <a:bodyPr/>
        <a:lstStyle/>
        <a:p>
          <a:endParaRPr lang="ru-RU"/>
        </a:p>
      </dgm:t>
    </dgm:pt>
    <dgm:pt modelId="{FD6D2BFF-8712-4688-A3D9-C0770704EE67}" type="sibTrans" cxnId="{DDB14E3B-4B1A-4A90-BB33-E0418688ADB9}">
      <dgm:prSet/>
      <dgm:spPr/>
      <dgm:t>
        <a:bodyPr/>
        <a:lstStyle/>
        <a:p>
          <a:endParaRPr lang="ru-RU"/>
        </a:p>
      </dgm:t>
    </dgm:pt>
    <dgm:pt modelId="{72802922-ECF4-4733-B1A9-5E40B85EB3D7}" type="pres">
      <dgm:prSet presAssocID="{7339102E-6B89-4063-892A-E35E4FE499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03A291-64BF-46B2-AE2E-1029C68746B5}" type="pres">
      <dgm:prSet presAssocID="{8B2DFD72-3142-4C71-9C9C-04D8B5F6D1C8}" presName="composite" presStyleCnt="0"/>
      <dgm:spPr/>
    </dgm:pt>
    <dgm:pt modelId="{C2CC7118-A141-4320-9B31-0D36880FB16A}" type="pres">
      <dgm:prSet presAssocID="{8B2DFD72-3142-4C71-9C9C-04D8B5F6D1C8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3F861-C432-4A1A-B0DF-427C32CDB2A1}" type="pres">
      <dgm:prSet presAssocID="{8B2DFD72-3142-4C71-9C9C-04D8B5F6D1C8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D725D-31BF-43BA-8981-751270AB7205}" type="pres">
      <dgm:prSet presAssocID="{EB3502FC-FF01-4F02-877C-120A118D235F}" presName="sp" presStyleCnt="0"/>
      <dgm:spPr/>
    </dgm:pt>
    <dgm:pt modelId="{053F364C-0553-4A4B-9BC1-388B9E5538CB}" type="pres">
      <dgm:prSet presAssocID="{0430DF78-4ACE-4EFB-8A52-2639DEDF7D02}" presName="composite" presStyleCnt="0"/>
      <dgm:spPr/>
    </dgm:pt>
    <dgm:pt modelId="{4FCEA168-BE14-43E1-89CC-F2AADAC28587}" type="pres">
      <dgm:prSet presAssocID="{0430DF78-4ACE-4EFB-8A52-2639DEDF7D0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86B15-9F23-4E28-B544-93CE67572C9B}" type="pres">
      <dgm:prSet presAssocID="{0430DF78-4ACE-4EFB-8A52-2639DEDF7D0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32F23E-2B09-40D8-BEF2-DF911087E161}" srcId="{7339102E-6B89-4063-892A-E35E4FE49903}" destId="{0430DF78-4ACE-4EFB-8A52-2639DEDF7D02}" srcOrd="1" destOrd="0" parTransId="{00AB4B38-10E4-436F-9A60-D012AB816221}" sibTransId="{1548BBE9-C2BF-4FE5-9547-ACC216669040}"/>
    <dgm:cxn modelId="{EA93ACA7-B09E-44E3-8DB4-A6A1BA2E82B4}" type="presOf" srcId="{F9765823-7E2D-46B6-B735-8EFC0770B692}" destId="{AD286B15-9F23-4E28-B544-93CE67572C9B}" srcOrd="0" destOrd="1" presId="urn:microsoft.com/office/officeart/2005/8/layout/chevron2"/>
    <dgm:cxn modelId="{33E8182D-33A4-43DF-88B4-4741251FD93E}" type="presOf" srcId="{3A9771B6-DD39-463B-9EF9-8B5C6B1D58BD}" destId="{6AA3F861-C432-4A1A-B0DF-427C32CDB2A1}" srcOrd="0" destOrd="1" presId="urn:microsoft.com/office/officeart/2005/8/layout/chevron2"/>
    <dgm:cxn modelId="{523FD260-EBA5-45DF-BFA9-A59CE95C1B91}" type="presOf" srcId="{DC3C869C-04FE-4C31-8C3E-D56ED1F0BF6C}" destId="{AD286B15-9F23-4E28-B544-93CE67572C9B}" srcOrd="0" destOrd="0" presId="urn:microsoft.com/office/officeart/2005/8/layout/chevron2"/>
    <dgm:cxn modelId="{DDB14E3B-4B1A-4A90-BB33-E0418688ADB9}" srcId="{0430DF78-4ACE-4EFB-8A52-2639DEDF7D02}" destId="{4F32EF08-6369-41A7-BC36-7A38B0F82C3B}" srcOrd="2" destOrd="0" parTransId="{98BEB6DE-66A2-49A8-9D0A-3EE8D284B815}" sibTransId="{FD6D2BFF-8712-4688-A3D9-C0770704EE67}"/>
    <dgm:cxn modelId="{14F63BC9-0BF7-4E1F-895D-7ADBC3344C81}" srcId="{8B2DFD72-3142-4C71-9C9C-04D8B5F6D1C8}" destId="{A8DE4185-D7AB-45A9-80B0-B13E4973CECC}" srcOrd="0" destOrd="0" parTransId="{3C7465C8-DF79-4A4A-9362-51E40C5C7E61}" sibTransId="{CEFC462A-3EE8-46F3-A32A-66D838761422}"/>
    <dgm:cxn modelId="{10D4AA8D-68EC-4FD6-BC1F-D3CF574E264E}" type="presOf" srcId="{4F32EF08-6369-41A7-BC36-7A38B0F82C3B}" destId="{AD286B15-9F23-4E28-B544-93CE67572C9B}" srcOrd="0" destOrd="2" presId="urn:microsoft.com/office/officeart/2005/8/layout/chevron2"/>
    <dgm:cxn modelId="{190249B0-0783-4F4E-BFDB-AFF61E4683E9}" type="presOf" srcId="{7339102E-6B89-4063-892A-E35E4FE49903}" destId="{72802922-ECF4-4733-B1A9-5E40B85EB3D7}" srcOrd="0" destOrd="0" presId="urn:microsoft.com/office/officeart/2005/8/layout/chevron2"/>
    <dgm:cxn modelId="{7AF1B62C-C601-49AA-9976-F3E3D7DC0191}" srcId="{0430DF78-4ACE-4EFB-8A52-2639DEDF7D02}" destId="{F9765823-7E2D-46B6-B735-8EFC0770B692}" srcOrd="1" destOrd="0" parTransId="{CC3396CF-0DA4-471B-82A2-72AF73FEE321}" sibTransId="{919BE93D-7BFE-4977-80E1-EA6A9DB3608B}"/>
    <dgm:cxn modelId="{5013F7FF-B446-4318-AEA4-3ED177FB5085}" srcId="{8B2DFD72-3142-4C71-9C9C-04D8B5F6D1C8}" destId="{3A9771B6-DD39-463B-9EF9-8B5C6B1D58BD}" srcOrd="1" destOrd="0" parTransId="{2DE17830-B68F-4CBC-A3A5-D1F5608EBE40}" sibTransId="{E3A522B5-DCAC-46D7-B73F-68FB1F1B39CD}"/>
    <dgm:cxn modelId="{357AC024-A98E-42A4-BAE7-904FC03B9E61}" srcId="{0430DF78-4ACE-4EFB-8A52-2639DEDF7D02}" destId="{DC3C869C-04FE-4C31-8C3E-D56ED1F0BF6C}" srcOrd="0" destOrd="0" parTransId="{5679A05C-E02A-4CBC-B249-105CABF04355}" sibTransId="{F057E84D-9F2F-4DBD-BE17-FFA724EB66C5}"/>
    <dgm:cxn modelId="{FDFF2BAD-758A-4437-81CC-1CE341A3C776}" type="presOf" srcId="{0430DF78-4ACE-4EFB-8A52-2639DEDF7D02}" destId="{4FCEA168-BE14-43E1-89CC-F2AADAC28587}" srcOrd="0" destOrd="0" presId="urn:microsoft.com/office/officeart/2005/8/layout/chevron2"/>
    <dgm:cxn modelId="{5F8C14C0-28C9-4EC3-AE66-8301F6854EAB}" type="presOf" srcId="{A8DE4185-D7AB-45A9-80B0-B13E4973CECC}" destId="{6AA3F861-C432-4A1A-B0DF-427C32CDB2A1}" srcOrd="0" destOrd="0" presId="urn:microsoft.com/office/officeart/2005/8/layout/chevron2"/>
    <dgm:cxn modelId="{D581BCE2-8F70-4CD9-92F7-C1D42F9E193E}" type="presOf" srcId="{8B2DFD72-3142-4C71-9C9C-04D8B5F6D1C8}" destId="{C2CC7118-A141-4320-9B31-0D36880FB16A}" srcOrd="0" destOrd="0" presId="urn:microsoft.com/office/officeart/2005/8/layout/chevron2"/>
    <dgm:cxn modelId="{BDF8E3F2-C3AF-434A-B980-DDADAF64E58E}" srcId="{7339102E-6B89-4063-892A-E35E4FE49903}" destId="{8B2DFD72-3142-4C71-9C9C-04D8B5F6D1C8}" srcOrd="0" destOrd="0" parTransId="{5E4D186C-AE70-4326-8B2E-50385BFA110C}" sibTransId="{EB3502FC-FF01-4F02-877C-120A118D235F}"/>
    <dgm:cxn modelId="{7CF627FD-AACC-447B-B11F-F2F5143D6B62}" type="presParOf" srcId="{72802922-ECF4-4733-B1A9-5E40B85EB3D7}" destId="{ED03A291-64BF-46B2-AE2E-1029C68746B5}" srcOrd="0" destOrd="0" presId="urn:microsoft.com/office/officeart/2005/8/layout/chevron2"/>
    <dgm:cxn modelId="{041555C4-3AD2-4B80-8A0E-D25C88A2314D}" type="presParOf" srcId="{ED03A291-64BF-46B2-AE2E-1029C68746B5}" destId="{C2CC7118-A141-4320-9B31-0D36880FB16A}" srcOrd="0" destOrd="0" presId="urn:microsoft.com/office/officeart/2005/8/layout/chevron2"/>
    <dgm:cxn modelId="{E31920BC-60BC-4D8E-BAA7-601B4251E40B}" type="presParOf" srcId="{ED03A291-64BF-46B2-AE2E-1029C68746B5}" destId="{6AA3F861-C432-4A1A-B0DF-427C32CDB2A1}" srcOrd="1" destOrd="0" presId="urn:microsoft.com/office/officeart/2005/8/layout/chevron2"/>
    <dgm:cxn modelId="{0128553A-3085-4888-B9EE-337BA1C9CB2B}" type="presParOf" srcId="{72802922-ECF4-4733-B1A9-5E40B85EB3D7}" destId="{00AD725D-31BF-43BA-8981-751270AB7205}" srcOrd="1" destOrd="0" presId="urn:microsoft.com/office/officeart/2005/8/layout/chevron2"/>
    <dgm:cxn modelId="{CD6021A5-3BAD-4C39-9548-31965EC643D2}" type="presParOf" srcId="{72802922-ECF4-4733-B1A9-5E40B85EB3D7}" destId="{053F364C-0553-4A4B-9BC1-388B9E5538CB}" srcOrd="2" destOrd="0" presId="urn:microsoft.com/office/officeart/2005/8/layout/chevron2"/>
    <dgm:cxn modelId="{FFC4EC17-27DF-4B3A-AB86-D35D712ACC73}" type="presParOf" srcId="{053F364C-0553-4A4B-9BC1-388B9E5538CB}" destId="{4FCEA168-BE14-43E1-89CC-F2AADAC28587}" srcOrd="0" destOrd="0" presId="urn:microsoft.com/office/officeart/2005/8/layout/chevron2"/>
    <dgm:cxn modelId="{8EE5AEFD-25C5-41CF-A53F-3D082BD103FE}" type="presParOf" srcId="{053F364C-0553-4A4B-9BC1-388B9E5538CB}" destId="{AD286B15-9F23-4E28-B544-93CE67572C9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AFD68D-47FE-4D6F-8D29-B6CAB7D7513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FD7DFB-8899-480E-A325-780FA3344900}">
      <dgm:prSet phldrT="[Текст]"/>
      <dgm:spPr/>
      <dgm:t>
        <a:bodyPr/>
        <a:lstStyle/>
        <a:p>
          <a:r>
            <a:rPr lang="ru-RU" dirty="0" smtClean="0"/>
            <a:t>До 01.12.2016</a:t>
          </a:r>
          <a:endParaRPr lang="ru-RU" dirty="0"/>
        </a:p>
      </dgm:t>
    </dgm:pt>
    <dgm:pt modelId="{8C10080F-C4DD-41BF-85B9-A1E9E818986C}" type="parTrans" cxnId="{F2D06213-482B-462D-8508-3DA08D717309}">
      <dgm:prSet/>
      <dgm:spPr/>
      <dgm:t>
        <a:bodyPr/>
        <a:lstStyle/>
        <a:p>
          <a:endParaRPr lang="ru-RU"/>
        </a:p>
      </dgm:t>
    </dgm:pt>
    <dgm:pt modelId="{5C46D838-2CFA-4F02-B7B9-C06C86DE4154}" type="sibTrans" cxnId="{F2D06213-482B-462D-8508-3DA08D717309}">
      <dgm:prSet/>
      <dgm:spPr/>
      <dgm:t>
        <a:bodyPr/>
        <a:lstStyle/>
        <a:p>
          <a:endParaRPr lang="ru-RU"/>
        </a:p>
      </dgm:t>
    </dgm:pt>
    <dgm:pt modelId="{6B888A45-1E67-42B0-9188-F7358A1A831E}">
      <dgm:prSet phldrT="[Текст]" custT="1"/>
      <dgm:spPr/>
      <dgm:t>
        <a:bodyPr/>
        <a:lstStyle/>
        <a:p>
          <a:r>
            <a:rPr lang="ru-RU" sz="2300" dirty="0" smtClean="0">
              <a:hlinkClick xmlns:r="http://schemas.openxmlformats.org/officeDocument/2006/relationships" r:id="rId1" action="ppaction://hlinkfile"/>
            </a:rPr>
            <a:t>Уведомление о добровольном прекращении </a:t>
          </a:r>
          <a:r>
            <a:rPr lang="ru-RU" sz="2300" dirty="0" smtClean="0"/>
            <a:t>членства в СРО* в соответствии с частью 6 статьи 3.3 ФЗ№191-ФЗ </a:t>
          </a:r>
          <a:r>
            <a:rPr lang="ru-RU" sz="1400" b="1" u="sng" strike="noStrike" dirty="0" smtClean="0">
              <a:solidFill>
                <a:srgbClr val="FF0000"/>
              </a:solidFill>
            </a:rPr>
            <a:t>(не заявление о добровольном выходе!)</a:t>
          </a:r>
          <a:endParaRPr lang="ru-RU" sz="2300" dirty="0"/>
        </a:p>
      </dgm:t>
    </dgm:pt>
    <dgm:pt modelId="{A1285FD9-AD10-4E76-996E-A30577284FBC}" type="parTrans" cxnId="{6488B061-A887-41AC-B8B2-B2ECDDD98361}">
      <dgm:prSet/>
      <dgm:spPr/>
      <dgm:t>
        <a:bodyPr/>
        <a:lstStyle/>
        <a:p>
          <a:endParaRPr lang="ru-RU"/>
        </a:p>
      </dgm:t>
    </dgm:pt>
    <dgm:pt modelId="{8B69D353-D1BC-4C8A-BA1B-D0E02100CCA6}" type="sibTrans" cxnId="{6488B061-A887-41AC-B8B2-B2ECDDD98361}">
      <dgm:prSet/>
      <dgm:spPr/>
      <dgm:t>
        <a:bodyPr/>
        <a:lstStyle/>
        <a:p>
          <a:endParaRPr lang="ru-RU"/>
        </a:p>
      </dgm:t>
    </dgm:pt>
    <dgm:pt modelId="{21CE00EF-1C72-4FB9-A77C-152C1B5C3709}">
      <dgm:prSet phldrT="[Текст]"/>
      <dgm:spPr/>
      <dgm:t>
        <a:bodyPr/>
        <a:lstStyle/>
        <a:p>
          <a:r>
            <a:rPr lang="ru-RU" dirty="0" smtClean="0"/>
            <a:t>После</a:t>
          </a:r>
        </a:p>
        <a:p>
          <a:r>
            <a:rPr lang="ru-RU" dirty="0" smtClean="0"/>
            <a:t>01.07.2021</a:t>
          </a:r>
          <a:endParaRPr lang="ru-RU" dirty="0"/>
        </a:p>
      </dgm:t>
    </dgm:pt>
    <dgm:pt modelId="{898A90C5-795C-4A75-91FB-8C9ABF9F1878}" type="parTrans" cxnId="{9974BCD3-6B26-4909-94C0-BD69200D2015}">
      <dgm:prSet/>
      <dgm:spPr/>
      <dgm:t>
        <a:bodyPr/>
        <a:lstStyle/>
        <a:p>
          <a:endParaRPr lang="ru-RU"/>
        </a:p>
      </dgm:t>
    </dgm:pt>
    <dgm:pt modelId="{DF0E922C-F818-4786-A1F2-12E749E873F0}" type="sibTrans" cxnId="{9974BCD3-6B26-4909-94C0-BD69200D2015}">
      <dgm:prSet/>
      <dgm:spPr/>
      <dgm:t>
        <a:bodyPr/>
        <a:lstStyle/>
        <a:p>
          <a:endParaRPr lang="ru-RU"/>
        </a:p>
      </dgm:t>
    </dgm:pt>
    <dgm:pt modelId="{E015E51F-40B0-4211-9254-47B94A654E50}">
      <dgm:prSet phldrT="[Текст]"/>
      <dgm:spPr/>
      <dgm:t>
        <a:bodyPr/>
        <a:lstStyle/>
        <a:p>
          <a:r>
            <a:rPr lang="ru-RU" dirty="0" smtClean="0"/>
            <a:t>Вправе, </a:t>
          </a:r>
          <a:r>
            <a:rPr lang="ru-RU" b="1" u="sng" dirty="0" smtClean="0">
              <a:solidFill>
                <a:srgbClr val="FF0000"/>
              </a:solidFill>
            </a:rPr>
            <a:t>если не вступили в иную СРО</a:t>
          </a:r>
          <a:r>
            <a:rPr lang="ru-RU" dirty="0" smtClean="0"/>
            <a:t>, в течение года подать заявление в СРО, членство в которой было прекращено, о возврате внесенных взносов в компенсационный фонд</a:t>
          </a:r>
          <a:endParaRPr lang="ru-RU" dirty="0"/>
        </a:p>
      </dgm:t>
    </dgm:pt>
    <dgm:pt modelId="{527A9DC4-BD7B-4EB3-9CDF-037CE7A3D825}" type="parTrans" cxnId="{F485B3DE-F18B-41A8-83C0-FBB13E870525}">
      <dgm:prSet/>
      <dgm:spPr/>
      <dgm:t>
        <a:bodyPr/>
        <a:lstStyle/>
        <a:p>
          <a:endParaRPr lang="ru-RU"/>
        </a:p>
      </dgm:t>
    </dgm:pt>
    <dgm:pt modelId="{D613B2D7-63BA-44CA-8802-56378BC34A7A}" type="sibTrans" cxnId="{F485B3DE-F18B-41A8-83C0-FBB13E870525}">
      <dgm:prSet/>
      <dgm:spPr/>
      <dgm:t>
        <a:bodyPr/>
        <a:lstStyle/>
        <a:p>
          <a:endParaRPr lang="ru-RU"/>
        </a:p>
      </dgm:t>
    </dgm:pt>
    <dgm:pt modelId="{44B81D2A-61E9-472B-846E-1333790B2E02}" type="pres">
      <dgm:prSet presAssocID="{7AAFD68D-47FE-4D6F-8D29-B6CAB7D7513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0A17F9-F741-44F4-A118-D73DA34B5F91}" type="pres">
      <dgm:prSet presAssocID="{B4FD7DFB-8899-480E-A325-780FA3344900}" presName="composite" presStyleCnt="0"/>
      <dgm:spPr/>
    </dgm:pt>
    <dgm:pt modelId="{AD985F43-09C5-42C2-935A-C85D90429BCA}" type="pres">
      <dgm:prSet presAssocID="{B4FD7DFB-8899-480E-A325-780FA334490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37881-2B1B-489F-BA47-37940B6417E2}" type="pres">
      <dgm:prSet presAssocID="{B4FD7DFB-8899-480E-A325-780FA3344900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3460A-389A-4DFC-8159-FED3FA294BBE}" type="pres">
      <dgm:prSet presAssocID="{5C46D838-2CFA-4F02-B7B9-C06C86DE4154}" presName="sp" presStyleCnt="0"/>
      <dgm:spPr/>
    </dgm:pt>
    <dgm:pt modelId="{F3236706-C5BF-44AB-AFEF-DAE32E8BE4E6}" type="pres">
      <dgm:prSet presAssocID="{21CE00EF-1C72-4FB9-A77C-152C1B5C3709}" presName="composite" presStyleCnt="0"/>
      <dgm:spPr/>
    </dgm:pt>
    <dgm:pt modelId="{619957FC-B429-46F9-975E-7EB853A1DFE9}" type="pres">
      <dgm:prSet presAssocID="{21CE00EF-1C72-4FB9-A77C-152C1B5C370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CA0A2-5488-42CF-96C7-0CE01EE563B2}" type="pres">
      <dgm:prSet presAssocID="{21CE00EF-1C72-4FB9-A77C-152C1B5C370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376B9E-0327-4729-8CAA-82E26C1C0783}" type="presOf" srcId="{7AAFD68D-47FE-4D6F-8D29-B6CAB7D7513C}" destId="{44B81D2A-61E9-472B-846E-1333790B2E02}" srcOrd="0" destOrd="0" presId="urn:microsoft.com/office/officeart/2005/8/layout/chevron2"/>
    <dgm:cxn modelId="{6488B061-A887-41AC-B8B2-B2ECDDD98361}" srcId="{B4FD7DFB-8899-480E-A325-780FA3344900}" destId="{6B888A45-1E67-42B0-9188-F7358A1A831E}" srcOrd="0" destOrd="0" parTransId="{A1285FD9-AD10-4E76-996E-A30577284FBC}" sibTransId="{8B69D353-D1BC-4C8A-BA1B-D0E02100CCA6}"/>
    <dgm:cxn modelId="{03E5F94F-5859-41A0-8E1B-DA4D2B8A510F}" type="presOf" srcId="{21CE00EF-1C72-4FB9-A77C-152C1B5C3709}" destId="{619957FC-B429-46F9-975E-7EB853A1DFE9}" srcOrd="0" destOrd="0" presId="urn:microsoft.com/office/officeart/2005/8/layout/chevron2"/>
    <dgm:cxn modelId="{1E4E2515-86D5-4104-BC74-CBAD71619BEE}" type="presOf" srcId="{B4FD7DFB-8899-480E-A325-780FA3344900}" destId="{AD985F43-09C5-42C2-935A-C85D90429BCA}" srcOrd="0" destOrd="0" presId="urn:microsoft.com/office/officeart/2005/8/layout/chevron2"/>
    <dgm:cxn modelId="{9974BCD3-6B26-4909-94C0-BD69200D2015}" srcId="{7AAFD68D-47FE-4D6F-8D29-B6CAB7D7513C}" destId="{21CE00EF-1C72-4FB9-A77C-152C1B5C3709}" srcOrd="1" destOrd="0" parTransId="{898A90C5-795C-4A75-91FB-8C9ABF9F1878}" sibTransId="{DF0E922C-F818-4786-A1F2-12E749E873F0}"/>
    <dgm:cxn modelId="{21B2F568-F43C-4E80-BC5E-B7F3277AEFE0}" type="presOf" srcId="{6B888A45-1E67-42B0-9188-F7358A1A831E}" destId="{16937881-2B1B-489F-BA47-37940B6417E2}" srcOrd="0" destOrd="0" presId="urn:microsoft.com/office/officeart/2005/8/layout/chevron2"/>
    <dgm:cxn modelId="{36745CD3-B6B3-44F0-B148-A4C952FEBE78}" type="presOf" srcId="{E015E51F-40B0-4211-9254-47B94A654E50}" destId="{757CA0A2-5488-42CF-96C7-0CE01EE563B2}" srcOrd="0" destOrd="0" presId="urn:microsoft.com/office/officeart/2005/8/layout/chevron2"/>
    <dgm:cxn modelId="{F485B3DE-F18B-41A8-83C0-FBB13E870525}" srcId="{21CE00EF-1C72-4FB9-A77C-152C1B5C3709}" destId="{E015E51F-40B0-4211-9254-47B94A654E50}" srcOrd="0" destOrd="0" parTransId="{527A9DC4-BD7B-4EB3-9CDF-037CE7A3D825}" sibTransId="{D613B2D7-63BA-44CA-8802-56378BC34A7A}"/>
    <dgm:cxn modelId="{F2D06213-482B-462D-8508-3DA08D717309}" srcId="{7AAFD68D-47FE-4D6F-8D29-B6CAB7D7513C}" destId="{B4FD7DFB-8899-480E-A325-780FA3344900}" srcOrd="0" destOrd="0" parTransId="{8C10080F-C4DD-41BF-85B9-A1E9E818986C}" sibTransId="{5C46D838-2CFA-4F02-B7B9-C06C86DE4154}"/>
    <dgm:cxn modelId="{612720D7-0367-4DC1-B46A-143B5E058208}" type="presParOf" srcId="{44B81D2A-61E9-472B-846E-1333790B2E02}" destId="{380A17F9-F741-44F4-A118-D73DA34B5F91}" srcOrd="0" destOrd="0" presId="urn:microsoft.com/office/officeart/2005/8/layout/chevron2"/>
    <dgm:cxn modelId="{3EA6EC1C-4147-4B1E-AEA7-69D19C566889}" type="presParOf" srcId="{380A17F9-F741-44F4-A118-D73DA34B5F91}" destId="{AD985F43-09C5-42C2-935A-C85D90429BCA}" srcOrd="0" destOrd="0" presId="urn:microsoft.com/office/officeart/2005/8/layout/chevron2"/>
    <dgm:cxn modelId="{C24E40AE-BAB1-4591-A74B-A528E19E435C}" type="presParOf" srcId="{380A17F9-F741-44F4-A118-D73DA34B5F91}" destId="{16937881-2B1B-489F-BA47-37940B6417E2}" srcOrd="1" destOrd="0" presId="urn:microsoft.com/office/officeart/2005/8/layout/chevron2"/>
    <dgm:cxn modelId="{C32C10CA-88DA-4588-886F-8317983AA9EE}" type="presParOf" srcId="{44B81D2A-61E9-472B-846E-1333790B2E02}" destId="{CFF3460A-389A-4DFC-8159-FED3FA294BBE}" srcOrd="1" destOrd="0" presId="urn:microsoft.com/office/officeart/2005/8/layout/chevron2"/>
    <dgm:cxn modelId="{81C2A212-2CE7-4DC0-B9BB-3FEA85FEE051}" type="presParOf" srcId="{44B81D2A-61E9-472B-846E-1333790B2E02}" destId="{F3236706-C5BF-44AB-AFEF-DAE32E8BE4E6}" srcOrd="2" destOrd="0" presId="urn:microsoft.com/office/officeart/2005/8/layout/chevron2"/>
    <dgm:cxn modelId="{EA453C72-167B-4C2E-9BA4-EE0331E77F17}" type="presParOf" srcId="{F3236706-C5BF-44AB-AFEF-DAE32E8BE4E6}" destId="{619957FC-B429-46F9-975E-7EB853A1DFE9}" srcOrd="0" destOrd="0" presId="urn:microsoft.com/office/officeart/2005/8/layout/chevron2"/>
    <dgm:cxn modelId="{FDED0604-4156-41C2-8AC5-8460DEAB3C28}" type="presParOf" srcId="{F3236706-C5BF-44AB-AFEF-DAE32E8BE4E6}" destId="{757CA0A2-5488-42CF-96C7-0CE01EE563B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B09AB3-F3C6-4546-A621-C3D43CB5836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5A4A26-8F02-4305-A21B-AC6F77B17DED}">
      <dgm:prSet phldrT="[Текст]"/>
      <dgm:spPr/>
      <dgm:t>
        <a:bodyPr/>
        <a:lstStyle/>
        <a:p>
          <a:r>
            <a:rPr lang="ru-RU" dirty="0" smtClean="0"/>
            <a:t>До 01.12.2016</a:t>
          </a:r>
          <a:endParaRPr lang="ru-RU" dirty="0"/>
        </a:p>
      </dgm:t>
    </dgm:pt>
    <dgm:pt modelId="{BDB4C586-388A-411F-955D-91BDEB6D9C77}" type="parTrans" cxnId="{B698570F-3E7A-4950-94BD-F8E6502A6791}">
      <dgm:prSet/>
      <dgm:spPr/>
      <dgm:t>
        <a:bodyPr/>
        <a:lstStyle/>
        <a:p>
          <a:endParaRPr lang="ru-RU"/>
        </a:p>
      </dgm:t>
    </dgm:pt>
    <dgm:pt modelId="{EEF771C7-1CEA-4B88-A0A2-C7895D7FF232}" type="sibTrans" cxnId="{B698570F-3E7A-4950-94BD-F8E6502A6791}">
      <dgm:prSet/>
      <dgm:spPr/>
      <dgm:t>
        <a:bodyPr/>
        <a:lstStyle/>
        <a:p>
          <a:endParaRPr lang="ru-RU"/>
        </a:p>
      </dgm:t>
    </dgm:pt>
    <dgm:pt modelId="{C3B3B9BE-10C3-4EDF-BCB7-266B4D0A322D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file"/>
            </a:rPr>
            <a:t>Уведомление о добровольном прекращении членства </a:t>
          </a:r>
          <a:r>
            <a:rPr lang="ru-RU" dirty="0" smtClean="0"/>
            <a:t>в СРО с целью перехода в СРО по месту регистрации</a:t>
          </a:r>
          <a:r>
            <a:rPr lang="en-US" b="1" dirty="0" smtClean="0"/>
            <a:t>*</a:t>
          </a:r>
          <a:r>
            <a:rPr lang="ru-RU" b="1" dirty="0" smtClean="0"/>
            <a:t> </a:t>
          </a:r>
          <a:r>
            <a:rPr lang="ru-RU" b="1" u="sng" strike="noStrike" dirty="0" smtClean="0">
              <a:solidFill>
                <a:srgbClr val="FF0000"/>
              </a:solidFill>
            </a:rPr>
            <a:t>(не заявление о добровольном выходе!)</a:t>
          </a:r>
          <a:r>
            <a:rPr lang="ru-RU" b="0" u="none" strike="noStrike" dirty="0" smtClean="0">
              <a:solidFill>
                <a:srgbClr val="FF0000"/>
              </a:solidFill>
            </a:rPr>
            <a:t>    </a:t>
          </a:r>
          <a:r>
            <a:rPr lang="ru-RU" b="1" u="sng" strike="noStrike" dirty="0" smtClean="0">
              <a:solidFill>
                <a:srgbClr val="FF0000"/>
              </a:solidFill>
              <a:hlinkClick xmlns:r="http://schemas.openxmlformats.org/officeDocument/2006/relationships" r:id="rId2" action="ppaction://hlinkfile"/>
            </a:rPr>
            <a:t>ВАЖНО!</a:t>
          </a:r>
          <a:endParaRPr lang="ru-RU" b="1" u="sng" strike="noStrike" dirty="0">
            <a:solidFill>
              <a:srgbClr val="FF0000"/>
            </a:solidFill>
          </a:endParaRPr>
        </a:p>
      </dgm:t>
    </dgm:pt>
    <dgm:pt modelId="{9A14FDBC-0CB9-4EE2-B582-1BE8BA4BD3FB}" type="parTrans" cxnId="{9B11C9F1-8BB2-4A72-B615-288E7B29C314}">
      <dgm:prSet/>
      <dgm:spPr/>
      <dgm:t>
        <a:bodyPr/>
        <a:lstStyle/>
        <a:p>
          <a:endParaRPr lang="ru-RU"/>
        </a:p>
      </dgm:t>
    </dgm:pt>
    <dgm:pt modelId="{0665DE69-F220-4D2C-8BA9-67C457C36696}" type="sibTrans" cxnId="{9B11C9F1-8BB2-4A72-B615-288E7B29C314}">
      <dgm:prSet/>
      <dgm:spPr/>
      <dgm:t>
        <a:bodyPr/>
        <a:lstStyle/>
        <a:p>
          <a:endParaRPr lang="ru-RU"/>
        </a:p>
      </dgm:t>
    </dgm:pt>
    <dgm:pt modelId="{7203D44F-0E1A-4AD4-A7E2-799B42B5ABC9}">
      <dgm:prSet phldrT="[Текст]"/>
      <dgm:spPr/>
      <dgm:t>
        <a:bodyPr/>
        <a:lstStyle/>
        <a:p>
          <a:r>
            <a:rPr lang="ru-RU" dirty="0" smtClean="0"/>
            <a:t>После даты, указанной в уведомлении, но не позднее 01.07.2017 </a:t>
          </a:r>
          <a:endParaRPr lang="ru-RU" dirty="0"/>
        </a:p>
      </dgm:t>
    </dgm:pt>
    <dgm:pt modelId="{82822AD6-80E4-4F6F-9E69-FA20B9B8203C}" type="parTrans" cxnId="{648380C7-8E79-4E5C-9B8E-F341D6CAEA64}">
      <dgm:prSet/>
      <dgm:spPr/>
      <dgm:t>
        <a:bodyPr/>
        <a:lstStyle/>
        <a:p>
          <a:endParaRPr lang="ru-RU"/>
        </a:p>
      </dgm:t>
    </dgm:pt>
    <dgm:pt modelId="{26E68B33-5855-420B-BBC6-89F6DB0A5BA8}" type="sibTrans" cxnId="{648380C7-8E79-4E5C-9B8E-F341D6CAEA64}">
      <dgm:prSet/>
      <dgm:spPr/>
      <dgm:t>
        <a:bodyPr/>
        <a:lstStyle/>
        <a:p>
          <a:endParaRPr lang="ru-RU"/>
        </a:p>
      </dgm:t>
    </dgm:pt>
    <dgm:pt modelId="{BCD3726B-12D7-41B9-9B03-26E7F6A8939E}">
      <dgm:prSet phldrT="[Текст]"/>
      <dgm:spPr/>
      <dgm:t>
        <a:bodyPr/>
        <a:lstStyle/>
        <a:p>
          <a:r>
            <a:rPr lang="ru-RU" dirty="0" smtClean="0"/>
            <a:t>Для вступления в СРО необходимо подать заявление и представить документы, предусмотренные статьей 55.6 </a:t>
          </a:r>
          <a:r>
            <a:rPr lang="ru-RU" dirty="0" err="1" smtClean="0"/>
            <a:t>ГрК</a:t>
          </a:r>
          <a:r>
            <a:rPr lang="ru-RU" dirty="0" smtClean="0"/>
            <a:t> РФ и внутренними документами СРО, утвержденными в установленном порядке</a:t>
          </a:r>
          <a:endParaRPr lang="ru-RU" dirty="0"/>
        </a:p>
      </dgm:t>
    </dgm:pt>
    <dgm:pt modelId="{EF2AEB60-34A6-49B7-B779-BEB156672D6E}" type="parTrans" cxnId="{2E3BCA84-DAFB-48CD-A7CB-C4A24053112D}">
      <dgm:prSet/>
      <dgm:spPr/>
      <dgm:t>
        <a:bodyPr/>
        <a:lstStyle/>
        <a:p>
          <a:endParaRPr lang="ru-RU"/>
        </a:p>
      </dgm:t>
    </dgm:pt>
    <dgm:pt modelId="{BA1873C8-0BD0-455E-A0C4-3DFFCBDB989F}" type="sibTrans" cxnId="{2E3BCA84-DAFB-48CD-A7CB-C4A24053112D}">
      <dgm:prSet/>
      <dgm:spPr/>
      <dgm:t>
        <a:bodyPr/>
        <a:lstStyle/>
        <a:p>
          <a:endParaRPr lang="ru-RU"/>
        </a:p>
      </dgm:t>
    </dgm:pt>
    <dgm:pt modelId="{E55179CC-69CD-4EC8-BE62-8B2D90ADC23D}">
      <dgm:prSet phldrT="[Текст]"/>
      <dgm:spPr/>
      <dgm:t>
        <a:bodyPr/>
        <a:lstStyle/>
        <a:p>
          <a:r>
            <a:rPr lang="ru-RU" dirty="0" smtClean="0"/>
            <a:t>Членство прекращается с даты, указанной в таком уведомлении, но не позднее 1 июля 2017 года</a:t>
          </a:r>
          <a:endParaRPr lang="ru-RU" dirty="0"/>
        </a:p>
      </dgm:t>
    </dgm:pt>
    <dgm:pt modelId="{C2F44655-D633-4A52-80C8-7BD23E634B4E}" type="parTrans" cxnId="{A5041FF3-78B7-4B96-B2D3-8DDAC55AD131}">
      <dgm:prSet/>
      <dgm:spPr/>
      <dgm:t>
        <a:bodyPr/>
        <a:lstStyle/>
        <a:p>
          <a:endParaRPr lang="ru-RU"/>
        </a:p>
      </dgm:t>
    </dgm:pt>
    <dgm:pt modelId="{0E52D6BD-2F2A-4DD2-98C9-E1562F0DCF7A}" type="sibTrans" cxnId="{A5041FF3-78B7-4B96-B2D3-8DDAC55AD131}">
      <dgm:prSet/>
      <dgm:spPr/>
      <dgm:t>
        <a:bodyPr/>
        <a:lstStyle/>
        <a:p>
          <a:endParaRPr lang="ru-RU"/>
        </a:p>
      </dgm:t>
    </dgm:pt>
    <dgm:pt modelId="{6BCA3F2F-0711-475F-9D5B-CCBBE8D07DED}">
      <dgm:prSet phldrT="[Текст]"/>
      <dgm:spPr/>
      <dgm:t>
        <a:bodyPr/>
        <a:lstStyle/>
        <a:p>
          <a:r>
            <a:rPr lang="ru-RU" dirty="0" smtClean="0"/>
            <a:t>Решение о приеме в члены СРО по месту регистрации </a:t>
          </a:r>
          <a:r>
            <a:rPr lang="ru-RU" b="1" u="sng" dirty="0" smtClean="0">
              <a:solidFill>
                <a:srgbClr val="FF0000"/>
              </a:solidFill>
            </a:rPr>
            <a:t>не может быть принято ранее даты, указанной в уведомлении о  добровольном прекращении членства</a:t>
          </a:r>
          <a:endParaRPr lang="ru-RU" b="1" u="sng" dirty="0">
            <a:solidFill>
              <a:srgbClr val="FF0000"/>
            </a:solidFill>
          </a:endParaRPr>
        </a:p>
      </dgm:t>
    </dgm:pt>
    <dgm:pt modelId="{DA8CB808-6C79-4165-87A1-B3F57E162CCD}" type="parTrans" cxnId="{9442CFB5-6C34-4BC3-9A52-0DB4C447DC13}">
      <dgm:prSet/>
      <dgm:spPr/>
      <dgm:t>
        <a:bodyPr/>
        <a:lstStyle/>
        <a:p>
          <a:endParaRPr lang="ru-RU"/>
        </a:p>
      </dgm:t>
    </dgm:pt>
    <dgm:pt modelId="{77C6D9B0-AFFF-47EA-866E-3C766AD8BFEB}" type="sibTrans" cxnId="{9442CFB5-6C34-4BC3-9A52-0DB4C447DC13}">
      <dgm:prSet/>
      <dgm:spPr/>
      <dgm:t>
        <a:bodyPr/>
        <a:lstStyle/>
        <a:p>
          <a:endParaRPr lang="ru-RU"/>
        </a:p>
      </dgm:t>
    </dgm:pt>
    <dgm:pt modelId="{681EC5C1-D446-43FB-A0DC-022083B87F8D}">
      <dgm:prSet/>
      <dgm:spPr/>
      <dgm:t>
        <a:bodyPr/>
        <a:lstStyle/>
        <a:p>
          <a:r>
            <a:rPr lang="ru-RU" dirty="0" smtClean="0"/>
            <a:t>не позднее 01.09.2017</a:t>
          </a:r>
          <a:endParaRPr lang="ru-RU" dirty="0"/>
        </a:p>
      </dgm:t>
    </dgm:pt>
    <dgm:pt modelId="{FABFBB44-0E82-4989-8896-40450134FD04}" type="parTrans" cxnId="{BFE8D0C0-D0F9-4921-AD9A-9D7FD80E8677}">
      <dgm:prSet/>
      <dgm:spPr/>
      <dgm:t>
        <a:bodyPr/>
        <a:lstStyle/>
        <a:p>
          <a:endParaRPr lang="ru-RU"/>
        </a:p>
      </dgm:t>
    </dgm:pt>
    <dgm:pt modelId="{D74DD612-F994-4206-963A-B7018E686FF3}" type="sibTrans" cxnId="{BFE8D0C0-D0F9-4921-AD9A-9D7FD80E8677}">
      <dgm:prSet/>
      <dgm:spPr/>
      <dgm:t>
        <a:bodyPr/>
        <a:lstStyle/>
        <a:p>
          <a:endParaRPr lang="ru-RU"/>
        </a:p>
      </dgm:t>
    </dgm:pt>
    <dgm:pt modelId="{659D8608-B178-4F46-BD8E-29F0DEB060FA}">
      <dgm:prSet/>
      <dgm:spPr/>
      <dgm:t>
        <a:bodyPr/>
        <a:lstStyle/>
        <a:p>
          <a:r>
            <a:rPr lang="ru-RU" dirty="0" smtClean="0"/>
            <a:t>Член СРО, со дня принятия решения о приеме в члены новой СРО, вправе подать </a:t>
          </a:r>
          <a:r>
            <a:rPr lang="ru-RU" dirty="0" smtClean="0">
              <a:hlinkClick xmlns:r="http://schemas.openxmlformats.org/officeDocument/2006/relationships" r:id="rId3" action="ppaction://hlinkfile"/>
            </a:rPr>
            <a:t>заявление</a:t>
          </a:r>
          <a:r>
            <a:rPr lang="en-US" b="1" dirty="0" smtClean="0"/>
            <a:t>*</a:t>
          </a:r>
          <a:r>
            <a:rPr lang="ru-RU" dirty="0" smtClean="0"/>
            <a:t> в СРО, членство в которой было прекращено, о перечислении внесенного взноса в компенсационный фонд в ту СРО, в которую он перешел, с приложением </a:t>
          </a:r>
          <a:r>
            <a:rPr lang="ru-RU" dirty="0" smtClean="0">
              <a:hlinkClick xmlns:r="http://schemas.openxmlformats.org/officeDocument/2006/relationships" r:id="rId4" action="ppaction://hlinkfile"/>
            </a:rPr>
            <a:t>документов</a:t>
          </a:r>
          <a:r>
            <a:rPr lang="ru-RU" dirty="0" smtClean="0"/>
            <a:t>, подтверждающих факт принятия решения о приеме юридического лица в члены новой СРО</a:t>
          </a:r>
          <a:endParaRPr lang="ru-RU" dirty="0"/>
        </a:p>
      </dgm:t>
    </dgm:pt>
    <dgm:pt modelId="{3C0CA5FA-52D8-42DD-AEA9-ED4A18B3929D}" type="parTrans" cxnId="{5D00C606-C4EA-4411-B115-3B4EF468FC45}">
      <dgm:prSet/>
      <dgm:spPr/>
      <dgm:t>
        <a:bodyPr/>
        <a:lstStyle/>
        <a:p>
          <a:endParaRPr lang="ru-RU"/>
        </a:p>
      </dgm:t>
    </dgm:pt>
    <dgm:pt modelId="{AEB7EB99-110D-4781-BD42-DA12B43C70C8}" type="sibTrans" cxnId="{5D00C606-C4EA-4411-B115-3B4EF468FC45}">
      <dgm:prSet/>
      <dgm:spPr/>
      <dgm:t>
        <a:bodyPr/>
        <a:lstStyle/>
        <a:p>
          <a:endParaRPr lang="ru-RU"/>
        </a:p>
      </dgm:t>
    </dgm:pt>
    <dgm:pt modelId="{11FCC983-262F-4308-AFD3-A56198C83608}" type="pres">
      <dgm:prSet presAssocID="{C8B09AB3-F3C6-4546-A621-C3D43CB583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0729DF-6FB5-4719-B92A-678FEF67766B}" type="pres">
      <dgm:prSet presAssocID="{7C5A4A26-8F02-4305-A21B-AC6F77B17DED}" presName="composite" presStyleCnt="0"/>
      <dgm:spPr/>
    </dgm:pt>
    <dgm:pt modelId="{CECC9CBD-6C2B-4616-8727-51E056080E90}" type="pres">
      <dgm:prSet presAssocID="{7C5A4A26-8F02-4305-A21B-AC6F77B17DE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867FE1-E95E-43AF-AACA-3F0CBDF29724}" type="pres">
      <dgm:prSet presAssocID="{7C5A4A26-8F02-4305-A21B-AC6F77B17DE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2A3EE-DD80-46A6-A6FE-20C4A81F7AB4}" type="pres">
      <dgm:prSet presAssocID="{EEF771C7-1CEA-4B88-A0A2-C7895D7FF232}" presName="sp" presStyleCnt="0"/>
      <dgm:spPr/>
    </dgm:pt>
    <dgm:pt modelId="{C2C11BF6-4593-457B-AF21-2C52B3243359}" type="pres">
      <dgm:prSet presAssocID="{7203D44F-0E1A-4AD4-A7E2-799B42B5ABC9}" presName="composite" presStyleCnt="0"/>
      <dgm:spPr/>
    </dgm:pt>
    <dgm:pt modelId="{17CC323F-DCEA-4443-9406-36B09EB73A33}" type="pres">
      <dgm:prSet presAssocID="{7203D44F-0E1A-4AD4-A7E2-799B42B5ABC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61AE6-4E86-4DE6-A8A0-6BA292A390B4}" type="pres">
      <dgm:prSet presAssocID="{7203D44F-0E1A-4AD4-A7E2-799B42B5ABC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8DFD0-1954-4841-9CED-27C4D57CE59A}" type="pres">
      <dgm:prSet presAssocID="{26E68B33-5855-420B-BBC6-89F6DB0A5BA8}" presName="sp" presStyleCnt="0"/>
      <dgm:spPr/>
    </dgm:pt>
    <dgm:pt modelId="{42F02AC8-C5F0-474F-B4AE-F3E533EB8B3A}" type="pres">
      <dgm:prSet presAssocID="{681EC5C1-D446-43FB-A0DC-022083B87F8D}" presName="composite" presStyleCnt="0"/>
      <dgm:spPr/>
    </dgm:pt>
    <dgm:pt modelId="{005B438D-D210-4A31-A710-FA65C3B5E958}" type="pres">
      <dgm:prSet presAssocID="{681EC5C1-D446-43FB-A0DC-022083B87F8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E0DA4-4AAF-450E-B850-B3D6DAA642FB}" type="pres">
      <dgm:prSet presAssocID="{681EC5C1-D446-43FB-A0DC-022083B87F8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11C9F1-8BB2-4A72-B615-288E7B29C314}" srcId="{7C5A4A26-8F02-4305-A21B-AC6F77B17DED}" destId="{C3B3B9BE-10C3-4EDF-BCB7-266B4D0A322D}" srcOrd="0" destOrd="0" parTransId="{9A14FDBC-0CB9-4EE2-B582-1BE8BA4BD3FB}" sibTransId="{0665DE69-F220-4D2C-8BA9-67C457C36696}"/>
    <dgm:cxn modelId="{9E74C7D4-F4A3-4C6B-B1F4-DBC0D21D1105}" type="presOf" srcId="{659D8608-B178-4F46-BD8E-29F0DEB060FA}" destId="{344E0DA4-4AAF-450E-B850-B3D6DAA642FB}" srcOrd="0" destOrd="0" presId="urn:microsoft.com/office/officeart/2005/8/layout/chevron2"/>
    <dgm:cxn modelId="{8C43EB7D-DC5E-4F97-BF35-7239DE15C576}" type="presOf" srcId="{681EC5C1-D446-43FB-A0DC-022083B87F8D}" destId="{005B438D-D210-4A31-A710-FA65C3B5E958}" srcOrd="0" destOrd="0" presId="urn:microsoft.com/office/officeart/2005/8/layout/chevron2"/>
    <dgm:cxn modelId="{9442CFB5-6C34-4BC3-9A52-0DB4C447DC13}" srcId="{7203D44F-0E1A-4AD4-A7E2-799B42B5ABC9}" destId="{6BCA3F2F-0711-475F-9D5B-CCBBE8D07DED}" srcOrd="1" destOrd="0" parTransId="{DA8CB808-6C79-4165-87A1-B3F57E162CCD}" sibTransId="{77C6D9B0-AFFF-47EA-866E-3C766AD8BFEB}"/>
    <dgm:cxn modelId="{2872F7C3-C008-4087-B24D-0B568209D67F}" type="presOf" srcId="{7C5A4A26-8F02-4305-A21B-AC6F77B17DED}" destId="{CECC9CBD-6C2B-4616-8727-51E056080E90}" srcOrd="0" destOrd="0" presId="urn:microsoft.com/office/officeart/2005/8/layout/chevron2"/>
    <dgm:cxn modelId="{4CE35156-224D-4C85-B82B-1E5FCED4A4AC}" type="presOf" srcId="{6BCA3F2F-0711-475F-9D5B-CCBBE8D07DED}" destId="{76061AE6-4E86-4DE6-A8A0-6BA292A390B4}" srcOrd="0" destOrd="1" presId="urn:microsoft.com/office/officeart/2005/8/layout/chevron2"/>
    <dgm:cxn modelId="{648380C7-8E79-4E5C-9B8E-F341D6CAEA64}" srcId="{C8B09AB3-F3C6-4546-A621-C3D43CB58361}" destId="{7203D44F-0E1A-4AD4-A7E2-799B42B5ABC9}" srcOrd="1" destOrd="0" parTransId="{82822AD6-80E4-4F6F-9E69-FA20B9B8203C}" sibTransId="{26E68B33-5855-420B-BBC6-89F6DB0A5BA8}"/>
    <dgm:cxn modelId="{14DE930F-E2AF-45DD-9FBC-D44B22C79AC5}" type="presOf" srcId="{7203D44F-0E1A-4AD4-A7E2-799B42B5ABC9}" destId="{17CC323F-DCEA-4443-9406-36B09EB73A33}" srcOrd="0" destOrd="0" presId="urn:microsoft.com/office/officeart/2005/8/layout/chevron2"/>
    <dgm:cxn modelId="{1BC5E248-9361-4C97-9F78-526053322D44}" type="presOf" srcId="{BCD3726B-12D7-41B9-9B03-26E7F6A8939E}" destId="{76061AE6-4E86-4DE6-A8A0-6BA292A390B4}" srcOrd="0" destOrd="0" presId="urn:microsoft.com/office/officeart/2005/8/layout/chevron2"/>
    <dgm:cxn modelId="{B698570F-3E7A-4950-94BD-F8E6502A6791}" srcId="{C8B09AB3-F3C6-4546-A621-C3D43CB58361}" destId="{7C5A4A26-8F02-4305-A21B-AC6F77B17DED}" srcOrd="0" destOrd="0" parTransId="{BDB4C586-388A-411F-955D-91BDEB6D9C77}" sibTransId="{EEF771C7-1CEA-4B88-A0A2-C7895D7FF232}"/>
    <dgm:cxn modelId="{39682D1A-4ADF-41DE-8B78-0E3FA099CE7F}" type="presOf" srcId="{C8B09AB3-F3C6-4546-A621-C3D43CB58361}" destId="{11FCC983-262F-4308-AFD3-A56198C83608}" srcOrd="0" destOrd="0" presId="urn:microsoft.com/office/officeart/2005/8/layout/chevron2"/>
    <dgm:cxn modelId="{2E3BCA84-DAFB-48CD-A7CB-C4A24053112D}" srcId="{7203D44F-0E1A-4AD4-A7E2-799B42B5ABC9}" destId="{BCD3726B-12D7-41B9-9B03-26E7F6A8939E}" srcOrd="0" destOrd="0" parTransId="{EF2AEB60-34A6-49B7-B779-BEB156672D6E}" sibTransId="{BA1873C8-0BD0-455E-A0C4-3DFFCBDB989F}"/>
    <dgm:cxn modelId="{5D00C606-C4EA-4411-B115-3B4EF468FC45}" srcId="{681EC5C1-D446-43FB-A0DC-022083B87F8D}" destId="{659D8608-B178-4F46-BD8E-29F0DEB060FA}" srcOrd="0" destOrd="0" parTransId="{3C0CA5FA-52D8-42DD-AEA9-ED4A18B3929D}" sibTransId="{AEB7EB99-110D-4781-BD42-DA12B43C70C8}"/>
    <dgm:cxn modelId="{BFE8D0C0-D0F9-4921-AD9A-9D7FD80E8677}" srcId="{C8B09AB3-F3C6-4546-A621-C3D43CB58361}" destId="{681EC5C1-D446-43FB-A0DC-022083B87F8D}" srcOrd="2" destOrd="0" parTransId="{FABFBB44-0E82-4989-8896-40450134FD04}" sibTransId="{D74DD612-F994-4206-963A-B7018E686FF3}"/>
    <dgm:cxn modelId="{A5041FF3-78B7-4B96-B2D3-8DDAC55AD131}" srcId="{7C5A4A26-8F02-4305-A21B-AC6F77B17DED}" destId="{E55179CC-69CD-4EC8-BE62-8B2D90ADC23D}" srcOrd="1" destOrd="0" parTransId="{C2F44655-D633-4A52-80C8-7BD23E634B4E}" sibTransId="{0E52D6BD-2F2A-4DD2-98C9-E1562F0DCF7A}"/>
    <dgm:cxn modelId="{17EE371A-B07B-4B62-989F-AE5E887CFF01}" type="presOf" srcId="{C3B3B9BE-10C3-4EDF-BCB7-266B4D0A322D}" destId="{FF867FE1-E95E-43AF-AACA-3F0CBDF29724}" srcOrd="0" destOrd="0" presId="urn:microsoft.com/office/officeart/2005/8/layout/chevron2"/>
    <dgm:cxn modelId="{9D4AC0B6-5605-4A1F-B019-A27A3DC09109}" type="presOf" srcId="{E55179CC-69CD-4EC8-BE62-8B2D90ADC23D}" destId="{FF867FE1-E95E-43AF-AACA-3F0CBDF29724}" srcOrd="0" destOrd="1" presId="urn:microsoft.com/office/officeart/2005/8/layout/chevron2"/>
    <dgm:cxn modelId="{11CD04D5-27A7-444C-9CD2-80E7322DCFBE}" type="presParOf" srcId="{11FCC983-262F-4308-AFD3-A56198C83608}" destId="{EF0729DF-6FB5-4719-B92A-678FEF67766B}" srcOrd="0" destOrd="0" presId="urn:microsoft.com/office/officeart/2005/8/layout/chevron2"/>
    <dgm:cxn modelId="{14BD8586-3636-4368-A9E3-CA240E2CEE42}" type="presParOf" srcId="{EF0729DF-6FB5-4719-B92A-678FEF67766B}" destId="{CECC9CBD-6C2B-4616-8727-51E056080E90}" srcOrd="0" destOrd="0" presId="urn:microsoft.com/office/officeart/2005/8/layout/chevron2"/>
    <dgm:cxn modelId="{D498F539-5FA2-4827-8855-B9A89F23B200}" type="presParOf" srcId="{EF0729DF-6FB5-4719-B92A-678FEF67766B}" destId="{FF867FE1-E95E-43AF-AACA-3F0CBDF29724}" srcOrd="1" destOrd="0" presId="urn:microsoft.com/office/officeart/2005/8/layout/chevron2"/>
    <dgm:cxn modelId="{DEBB772F-9E0A-4F63-9B47-A1A55EF6EE0F}" type="presParOf" srcId="{11FCC983-262F-4308-AFD3-A56198C83608}" destId="{92B2A3EE-DD80-46A6-A6FE-20C4A81F7AB4}" srcOrd="1" destOrd="0" presId="urn:microsoft.com/office/officeart/2005/8/layout/chevron2"/>
    <dgm:cxn modelId="{74E56981-51B6-4C7E-9124-BB747665776D}" type="presParOf" srcId="{11FCC983-262F-4308-AFD3-A56198C83608}" destId="{C2C11BF6-4593-457B-AF21-2C52B3243359}" srcOrd="2" destOrd="0" presId="urn:microsoft.com/office/officeart/2005/8/layout/chevron2"/>
    <dgm:cxn modelId="{CF1EC885-FB06-4AAF-8041-0ECC7E13BFCA}" type="presParOf" srcId="{C2C11BF6-4593-457B-AF21-2C52B3243359}" destId="{17CC323F-DCEA-4443-9406-36B09EB73A33}" srcOrd="0" destOrd="0" presId="urn:microsoft.com/office/officeart/2005/8/layout/chevron2"/>
    <dgm:cxn modelId="{883495B4-E25E-4CE8-A98B-C5DA69315477}" type="presParOf" srcId="{C2C11BF6-4593-457B-AF21-2C52B3243359}" destId="{76061AE6-4E86-4DE6-A8A0-6BA292A390B4}" srcOrd="1" destOrd="0" presId="urn:microsoft.com/office/officeart/2005/8/layout/chevron2"/>
    <dgm:cxn modelId="{A5BEBED2-EC1E-41DD-95DC-059D81C22644}" type="presParOf" srcId="{11FCC983-262F-4308-AFD3-A56198C83608}" destId="{4058DFD0-1954-4841-9CED-27C4D57CE59A}" srcOrd="3" destOrd="0" presId="urn:microsoft.com/office/officeart/2005/8/layout/chevron2"/>
    <dgm:cxn modelId="{299732D5-2662-4057-8562-DEC668D1366A}" type="presParOf" srcId="{11FCC983-262F-4308-AFD3-A56198C83608}" destId="{42F02AC8-C5F0-474F-B4AE-F3E533EB8B3A}" srcOrd="4" destOrd="0" presId="urn:microsoft.com/office/officeart/2005/8/layout/chevron2"/>
    <dgm:cxn modelId="{52A7BE67-9FA9-4022-84F8-4EEAD1DF51CC}" type="presParOf" srcId="{42F02AC8-C5F0-474F-B4AE-F3E533EB8B3A}" destId="{005B438D-D210-4A31-A710-FA65C3B5E958}" srcOrd="0" destOrd="0" presId="urn:microsoft.com/office/officeart/2005/8/layout/chevron2"/>
    <dgm:cxn modelId="{35A6609E-63CC-4503-9463-DCBBD292FA79}" type="presParOf" srcId="{42F02AC8-C5F0-474F-B4AE-F3E533EB8B3A}" destId="{344E0DA4-4AAF-450E-B850-B3D6DAA642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04FCE0-1C4F-4C42-A5B1-4DA10265C45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8709A3-9285-475F-A7C7-4AE746A1CE2E}">
      <dgm:prSet phldrT="[Текст]"/>
      <dgm:spPr/>
      <dgm:t>
        <a:bodyPr/>
        <a:lstStyle/>
        <a:p>
          <a:r>
            <a:rPr lang="ru-RU" dirty="0" smtClean="0"/>
            <a:t>С </a:t>
          </a:r>
        </a:p>
        <a:p>
          <a:r>
            <a:rPr lang="ru-RU" dirty="0" smtClean="0"/>
            <a:t>01.07.2017</a:t>
          </a:r>
          <a:endParaRPr lang="ru-RU" dirty="0"/>
        </a:p>
      </dgm:t>
    </dgm:pt>
    <dgm:pt modelId="{3EBBA0D1-D1F0-4E28-BFCC-6134D309B902}" type="parTrans" cxnId="{7E91FA14-FE4E-40FB-9146-74BAF204DABE}">
      <dgm:prSet/>
      <dgm:spPr/>
      <dgm:t>
        <a:bodyPr/>
        <a:lstStyle/>
        <a:p>
          <a:endParaRPr lang="ru-RU"/>
        </a:p>
      </dgm:t>
    </dgm:pt>
    <dgm:pt modelId="{F64BAF62-E51B-49B0-BAAF-8F6C51D65C31}" type="sibTrans" cxnId="{7E91FA14-FE4E-40FB-9146-74BAF204DABE}">
      <dgm:prSet/>
      <dgm:spPr/>
      <dgm:t>
        <a:bodyPr/>
        <a:lstStyle/>
        <a:p>
          <a:endParaRPr lang="ru-RU"/>
        </a:p>
      </dgm:t>
    </dgm:pt>
    <dgm:pt modelId="{D4BF1764-0AE3-4388-81BB-8944D7B01D8D}">
      <dgm:prSet phldrT="[Текст]"/>
      <dgm:spPr/>
      <dgm:t>
        <a:bodyPr/>
        <a:lstStyle/>
        <a:p>
          <a:r>
            <a:rPr lang="ru-RU" dirty="0" smtClean="0"/>
            <a:t>Члены СРО, не выразившие в срок до 01.12.2016  намерение добровольно прекратить или сохранить членство в СРО, исключаются из членов такой СРО по решению постоянно действующего коллегиального органа управления СРО</a:t>
          </a:r>
          <a:endParaRPr lang="ru-RU" dirty="0"/>
        </a:p>
      </dgm:t>
    </dgm:pt>
    <dgm:pt modelId="{EAE4D846-C1E7-43C6-A2E5-8B50289BACC0}" type="parTrans" cxnId="{1465732F-A7D0-4F8B-AAC0-D67A2BB7B0BE}">
      <dgm:prSet/>
      <dgm:spPr/>
      <dgm:t>
        <a:bodyPr/>
        <a:lstStyle/>
        <a:p>
          <a:endParaRPr lang="ru-RU"/>
        </a:p>
      </dgm:t>
    </dgm:pt>
    <dgm:pt modelId="{90CE3F5D-AE08-40A7-B8B0-01C69A7A8D21}" type="sibTrans" cxnId="{1465732F-A7D0-4F8B-AAC0-D67A2BB7B0BE}">
      <dgm:prSet/>
      <dgm:spPr/>
      <dgm:t>
        <a:bodyPr/>
        <a:lstStyle/>
        <a:p>
          <a:endParaRPr lang="ru-RU"/>
        </a:p>
      </dgm:t>
    </dgm:pt>
    <dgm:pt modelId="{2C19BD41-BCD6-469B-8BE5-B16AEEA30B93}">
      <dgm:prSet phldrT="[Текст]"/>
      <dgm:spPr/>
      <dgm:t>
        <a:bodyPr/>
        <a:lstStyle/>
        <a:p>
          <a:r>
            <a:rPr lang="ru-RU" dirty="0" smtClean="0"/>
            <a:t>После</a:t>
          </a:r>
        </a:p>
        <a:p>
          <a:r>
            <a:rPr lang="ru-RU" dirty="0" smtClean="0"/>
            <a:t>01.07.2021</a:t>
          </a:r>
          <a:endParaRPr lang="ru-RU" dirty="0"/>
        </a:p>
      </dgm:t>
    </dgm:pt>
    <dgm:pt modelId="{A160FEE0-6DE4-4CCA-B3EC-D474F9249A18}" type="parTrans" cxnId="{99DC1FCE-0E42-44FD-A28B-8B91C7F77226}">
      <dgm:prSet/>
      <dgm:spPr/>
      <dgm:t>
        <a:bodyPr/>
        <a:lstStyle/>
        <a:p>
          <a:endParaRPr lang="ru-RU"/>
        </a:p>
      </dgm:t>
    </dgm:pt>
    <dgm:pt modelId="{8D25C00F-9F1D-44D1-86EF-0344CECE679D}" type="sibTrans" cxnId="{99DC1FCE-0E42-44FD-A28B-8B91C7F77226}">
      <dgm:prSet/>
      <dgm:spPr/>
      <dgm:t>
        <a:bodyPr/>
        <a:lstStyle/>
        <a:p>
          <a:endParaRPr lang="ru-RU"/>
        </a:p>
      </dgm:t>
    </dgm:pt>
    <dgm:pt modelId="{F9855A3E-3A1F-4E03-9C24-59710DE8455B}">
      <dgm:prSet phldrT="[Текст]"/>
      <dgm:spPr/>
      <dgm:t>
        <a:bodyPr/>
        <a:lstStyle/>
        <a:p>
          <a:r>
            <a:rPr lang="ru-RU" dirty="0" smtClean="0"/>
            <a:t>Вправе, </a:t>
          </a:r>
          <a:r>
            <a:rPr lang="ru-RU" b="1" u="sng" dirty="0" smtClean="0">
              <a:solidFill>
                <a:srgbClr val="FF0000"/>
              </a:solidFill>
            </a:rPr>
            <a:t>если не вступили в иную СРО</a:t>
          </a:r>
          <a:r>
            <a:rPr lang="ru-RU" dirty="0" smtClean="0"/>
            <a:t>, в течение года подать заявление в СРО, членство в которой было прекращено, о возврате внесенных взносов в компенсационный фонд</a:t>
          </a:r>
          <a:endParaRPr lang="ru-RU" dirty="0"/>
        </a:p>
      </dgm:t>
    </dgm:pt>
    <dgm:pt modelId="{98424400-00FA-46E1-A4B2-BAF27BE27825}" type="parTrans" cxnId="{546FB0E7-D5BB-4E53-BB19-9E78EBD9D720}">
      <dgm:prSet/>
      <dgm:spPr/>
      <dgm:t>
        <a:bodyPr/>
        <a:lstStyle/>
        <a:p>
          <a:endParaRPr lang="ru-RU"/>
        </a:p>
      </dgm:t>
    </dgm:pt>
    <dgm:pt modelId="{1B05AA79-8FEE-455B-95DB-049266131333}" type="sibTrans" cxnId="{546FB0E7-D5BB-4E53-BB19-9E78EBD9D720}">
      <dgm:prSet/>
      <dgm:spPr/>
      <dgm:t>
        <a:bodyPr/>
        <a:lstStyle/>
        <a:p>
          <a:endParaRPr lang="ru-RU"/>
        </a:p>
      </dgm:t>
    </dgm:pt>
    <dgm:pt modelId="{09E85E24-DCE1-4E82-A312-EF9B957A6442}" type="pres">
      <dgm:prSet presAssocID="{4404FCE0-1C4F-4C42-A5B1-4DA10265C4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A78D97-C1BF-4CC5-A111-128783717945}" type="pres">
      <dgm:prSet presAssocID="{928709A3-9285-475F-A7C7-4AE746A1CE2E}" presName="composite" presStyleCnt="0"/>
      <dgm:spPr/>
    </dgm:pt>
    <dgm:pt modelId="{3552ABD7-FC98-4AB1-8123-149315EE1534}" type="pres">
      <dgm:prSet presAssocID="{928709A3-9285-475F-A7C7-4AE746A1CE2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34429-67D7-4C77-A13B-B4EC74FE8ACC}" type="pres">
      <dgm:prSet presAssocID="{928709A3-9285-475F-A7C7-4AE746A1CE2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65203-211A-4A9C-9ACA-7755907851BD}" type="pres">
      <dgm:prSet presAssocID="{F64BAF62-E51B-49B0-BAAF-8F6C51D65C31}" presName="sp" presStyleCnt="0"/>
      <dgm:spPr/>
    </dgm:pt>
    <dgm:pt modelId="{70746170-755A-4496-B95B-43137A54E5D0}" type="pres">
      <dgm:prSet presAssocID="{2C19BD41-BCD6-469B-8BE5-B16AEEA30B93}" presName="composite" presStyleCnt="0"/>
      <dgm:spPr/>
    </dgm:pt>
    <dgm:pt modelId="{6A380A04-4F44-463A-83B5-09CE5D1298F1}" type="pres">
      <dgm:prSet presAssocID="{2C19BD41-BCD6-469B-8BE5-B16AEEA30B9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3F51B-499A-4E2A-9E8C-4D0EE742B5BE}" type="pres">
      <dgm:prSet presAssocID="{2C19BD41-BCD6-469B-8BE5-B16AEEA30B93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0E3E5-5E1E-495D-B14D-8E74660BDB3C}" type="presOf" srcId="{F9855A3E-3A1F-4E03-9C24-59710DE8455B}" destId="{A493F51B-499A-4E2A-9E8C-4D0EE742B5BE}" srcOrd="0" destOrd="0" presId="urn:microsoft.com/office/officeart/2005/8/layout/chevron2"/>
    <dgm:cxn modelId="{8A4A5AA7-DC93-4AD3-94ED-14D5AC95C5F0}" type="presOf" srcId="{4404FCE0-1C4F-4C42-A5B1-4DA10265C457}" destId="{09E85E24-DCE1-4E82-A312-EF9B957A6442}" srcOrd="0" destOrd="0" presId="urn:microsoft.com/office/officeart/2005/8/layout/chevron2"/>
    <dgm:cxn modelId="{546FB0E7-D5BB-4E53-BB19-9E78EBD9D720}" srcId="{2C19BD41-BCD6-469B-8BE5-B16AEEA30B93}" destId="{F9855A3E-3A1F-4E03-9C24-59710DE8455B}" srcOrd="0" destOrd="0" parTransId="{98424400-00FA-46E1-A4B2-BAF27BE27825}" sibTransId="{1B05AA79-8FEE-455B-95DB-049266131333}"/>
    <dgm:cxn modelId="{99CC118F-E99F-4A8D-A6E4-1BF9E1272C76}" type="presOf" srcId="{D4BF1764-0AE3-4388-81BB-8944D7B01D8D}" destId="{06834429-67D7-4C77-A13B-B4EC74FE8ACC}" srcOrd="0" destOrd="0" presId="urn:microsoft.com/office/officeart/2005/8/layout/chevron2"/>
    <dgm:cxn modelId="{7E91FA14-FE4E-40FB-9146-74BAF204DABE}" srcId="{4404FCE0-1C4F-4C42-A5B1-4DA10265C457}" destId="{928709A3-9285-475F-A7C7-4AE746A1CE2E}" srcOrd="0" destOrd="0" parTransId="{3EBBA0D1-D1F0-4E28-BFCC-6134D309B902}" sibTransId="{F64BAF62-E51B-49B0-BAAF-8F6C51D65C31}"/>
    <dgm:cxn modelId="{7A128741-5110-4D37-8CC7-A53042D534F9}" type="presOf" srcId="{928709A3-9285-475F-A7C7-4AE746A1CE2E}" destId="{3552ABD7-FC98-4AB1-8123-149315EE1534}" srcOrd="0" destOrd="0" presId="urn:microsoft.com/office/officeart/2005/8/layout/chevron2"/>
    <dgm:cxn modelId="{1465732F-A7D0-4F8B-AAC0-D67A2BB7B0BE}" srcId="{928709A3-9285-475F-A7C7-4AE746A1CE2E}" destId="{D4BF1764-0AE3-4388-81BB-8944D7B01D8D}" srcOrd="0" destOrd="0" parTransId="{EAE4D846-C1E7-43C6-A2E5-8B50289BACC0}" sibTransId="{90CE3F5D-AE08-40A7-B8B0-01C69A7A8D21}"/>
    <dgm:cxn modelId="{DD3E44DF-C133-4ECC-9951-7B60F019D6AC}" type="presOf" srcId="{2C19BD41-BCD6-469B-8BE5-B16AEEA30B93}" destId="{6A380A04-4F44-463A-83B5-09CE5D1298F1}" srcOrd="0" destOrd="0" presId="urn:microsoft.com/office/officeart/2005/8/layout/chevron2"/>
    <dgm:cxn modelId="{99DC1FCE-0E42-44FD-A28B-8B91C7F77226}" srcId="{4404FCE0-1C4F-4C42-A5B1-4DA10265C457}" destId="{2C19BD41-BCD6-469B-8BE5-B16AEEA30B93}" srcOrd="1" destOrd="0" parTransId="{A160FEE0-6DE4-4CCA-B3EC-D474F9249A18}" sibTransId="{8D25C00F-9F1D-44D1-86EF-0344CECE679D}"/>
    <dgm:cxn modelId="{B6D1F1F8-CED5-42A1-B4D3-1BD2DBDBB493}" type="presParOf" srcId="{09E85E24-DCE1-4E82-A312-EF9B957A6442}" destId="{04A78D97-C1BF-4CC5-A111-128783717945}" srcOrd="0" destOrd="0" presId="urn:microsoft.com/office/officeart/2005/8/layout/chevron2"/>
    <dgm:cxn modelId="{B31A611A-7C7F-4E51-A416-978D0C8D4728}" type="presParOf" srcId="{04A78D97-C1BF-4CC5-A111-128783717945}" destId="{3552ABD7-FC98-4AB1-8123-149315EE1534}" srcOrd="0" destOrd="0" presId="urn:microsoft.com/office/officeart/2005/8/layout/chevron2"/>
    <dgm:cxn modelId="{CB2849E3-ECF3-4BB7-A796-6D377C94B38C}" type="presParOf" srcId="{04A78D97-C1BF-4CC5-A111-128783717945}" destId="{06834429-67D7-4C77-A13B-B4EC74FE8ACC}" srcOrd="1" destOrd="0" presId="urn:microsoft.com/office/officeart/2005/8/layout/chevron2"/>
    <dgm:cxn modelId="{EB397B57-CC74-43E7-BC2F-9484989EE2D3}" type="presParOf" srcId="{09E85E24-DCE1-4E82-A312-EF9B957A6442}" destId="{A8565203-211A-4A9C-9ACA-7755907851BD}" srcOrd="1" destOrd="0" presId="urn:microsoft.com/office/officeart/2005/8/layout/chevron2"/>
    <dgm:cxn modelId="{F16EB453-DA7B-4105-9B02-1D710B28354E}" type="presParOf" srcId="{09E85E24-DCE1-4E82-A312-EF9B957A6442}" destId="{70746170-755A-4496-B95B-43137A54E5D0}" srcOrd="2" destOrd="0" presId="urn:microsoft.com/office/officeart/2005/8/layout/chevron2"/>
    <dgm:cxn modelId="{A6771A7D-B031-4FF5-B752-C9815CE4D71F}" type="presParOf" srcId="{70746170-755A-4496-B95B-43137A54E5D0}" destId="{6A380A04-4F44-463A-83B5-09CE5D1298F1}" srcOrd="0" destOrd="0" presId="urn:microsoft.com/office/officeart/2005/8/layout/chevron2"/>
    <dgm:cxn modelId="{36891779-D667-49B7-A8BB-5470C39FFE1F}" type="presParOf" srcId="{70746170-755A-4496-B95B-43137A54E5D0}" destId="{A493F51B-499A-4E2A-9E8C-4D0EE742B5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C7118-A141-4320-9B31-0D36880FB16A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 01.12.2016</a:t>
          </a:r>
          <a:endParaRPr lang="ru-RU" sz="2400" kern="1200" dirty="0"/>
        </a:p>
      </dsp:txBody>
      <dsp:txXfrm rot="-5400000">
        <a:off x="1" y="842399"/>
        <a:ext cx="1683092" cy="721325"/>
      </dsp:txXfrm>
    </dsp:sp>
    <dsp:sp modelId="{6AA3F861-C432-4A1A-B0DF-427C32CDB2A1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hlinkClick xmlns:r="http://schemas.openxmlformats.org/officeDocument/2006/relationships" r:id="rId1" action="ppaction://hlinkfile"/>
            </a:rPr>
            <a:t>Уведомление о сохранении членства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Документы в соответствии с частью 2 статьи 55.6 ГрК РФ*</a:t>
          </a:r>
          <a:br>
            <a:rPr lang="ru-RU" sz="1700" kern="1200" dirty="0" smtClean="0"/>
          </a:br>
          <a:r>
            <a:rPr lang="ru-RU" sz="1200" kern="1200" dirty="0" smtClean="0"/>
            <a:t>(до 01.07.2017 статья 55.6 действует в старой редакции)</a:t>
          </a:r>
          <a:endParaRPr lang="ru-RU" sz="1700" kern="1200" dirty="0"/>
        </a:p>
      </dsp:txBody>
      <dsp:txXfrm rot="-5400000">
        <a:off x="1683093" y="77146"/>
        <a:ext cx="6470214" cy="1410285"/>
      </dsp:txXfrm>
    </dsp:sp>
    <dsp:sp modelId="{4FCEA168-BE14-43E1-89CC-F2AADAC28587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 01.07.2017</a:t>
          </a:r>
          <a:endParaRPr lang="ru-RU" sz="2400" kern="1200" dirty="0"/>
        </a:p>
      </dsp:txBody>
      <dsp:txXfrm rot="-5400000">
        <a:off x="1" y="2962237"/>
        <a:ext cx="1683092" cy="721325"/>
      </dsp:txXfrm>
    </dsp:sp>
    <dsp:sp modelId="{AD286B15-9F23-4E28-B544-93CE67572C9B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Действие свидетельства о допуске прекращается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Появляется право на осуществление строительства, реконструкции, капитального ремонта.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Вносятся изменения в часть 2 статьи 55.6 </a:t>
          </a:r>
          <a:r>
            <a:rPr lang="ru-RU" sz="1600" kern="1200" dirty="0" err="1" smtClean="0"/>
            <a:t>ГрК</a:t>
          </a:r>
          <a:r>
            <a:rPr lang="ru-RU" sz="1600" kern="1200" dirty="0" smtClean="0"/>
            <a:t> РФ, в связи с чем член СРО обязан предоставить </a:t>
          </a:r>
          <a:r>
            <a:rPr lang="ru-RU" sz="1600" b="1" u="sng" kern="1200" dirty="0" smtClean="0">
              <a:solidFill>
                <a:srgbClr val="FF0000"/>
              </a:solidFill>
            </a:rPr>
            <a:t>дополнительный пакет документов </a:t>
          </a:r>
          <a:endParaRPr lang="ru-RU" sz="1600" b="1" u="sng" kern="1200" dirty="0">
            <a:solidFill>
              <a:srgbClr val="FF0000"/>
            </a:solidFill>
          </a:endParaRPr>
        </a:p>
      </dsp:txBody>
      <dsp:txXfrm rot="-5400000">
        <a:off x="1683093" y="2196984"/>
        <a:ext cx="6470214" cy="1410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85F43-09C5-42C2-935A-C85D90429BCA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До 01.12.2016</a:t>
          </a:r>
          <a:endParaRPr lang="ru-RU" sz="2000" kern="1200" dirty="0"/>
        </a:p>
      </dsp:txBody>
      <dsp:txXfrm rot="-5400000">
        <a:off x="1" y="842399"/>
        <a:ext cx="1683092" cy="721325"/>
      </dsp:txXfrm>
    </dsp:sp>
    <dsp:sp modelId="{16937881-2B1B-489F-BA47-37940B6417E2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hlinkClick xmlns:r="http://schemas.openxmlformats.org/officeDocument/2006/relationships" r:id="rId1" action="ppaction://hlinkfile"/>
            </a:rPr>
            <a:t>Уведомление о добровольном прекращении </a:t>
          </a:r>
          <a:r>
            <a:rPr lang="ru-RU" sz="2300" kern="1200" dirty="0" smtClean="0"/>
            <a:t>членства в СРО* в соответствии с частью 6 статьи 3.3 ФЗ№191-ФЗ </a:t>
          </a:r>
          <a:r>
            <a:rPr lang="ru-RU" sz="1400" b="1" u="sng" strike="noStrike" kern="1200" dirty="0" smtClean="0">
              <a:solidFill>
                <a:srgbClr val="FF0000"/>
              </a:solidFill>
            </a:rPr>
            <a:t>(не заявление о добровольном выходе!)</a:t>
          </a:r>
          <a:endParaRPr lang="ru-RU" sz="2300" kern="1200" dirty="0"/>
        </a:p>
      </dsp:txBody>
      <dsp:txXfrm rot="-5400000">
        <a:off x="1683093" y="77146"/>
        <a:ext cx="6470214" cy="1410285"/>
      </dsp:txXfrm>
    </dsp:sp>
    <dsp:sp modelId="{619957FC-B429-46F9-975E-7EB853A1DFE9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После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01.07.2021</a:t>
          </a:r>
          <a:endParaRPr lang="ru-RU" sz="2000" kern="1200" dirty="0"/>
        </a:p>
      </dsp:txBody>
      <dsp:txXfrm rot="-5400000">
        <a:off x="1" y="2962237"/>
        <a:ext cx="1683092" cy="721325"/>
      </dsp:txXfrm>
    </dsp:sp>
    <dsp:sp modelId="{757CA0A2-5488-42CF-96C7-0CE01EE563B2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Вправе, </a:t>
          </a:r>
          <a:r>
            <a:rPr lang="ru-RU" sz="2300" b="1" u="sng" kern="1200" dirty="0" smtClean="0">
              <a:solidFill>
                <a:srgbClr val="FF0000"/>
              </a:solidFill>
            </a:rPr>
            <a:t>если не вступили в иную СРО</a:t>
          </a:r>
          <a:r>
            <a:rPr lang="ru-RU" sz="2300" kern="1200" dirty="0" smtClean="0"/>
            <a:t>, в течение года подать заявление в СРО, членство в которой было прекращено, о возврате внесенных взносов в компенсационный фонд</a:t>
          </a:r>
          <a:endParaRPr lang="ru-RU" sz="2300" kern="1200" dirty="0"/>
        </a:p>
      </dsp:txBody>
      <dsp:txXfrm rot="-5400000">
        <a:off x="1683093" y="2196984"/>
        <a:ext cx="6470214" cy="14102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C9CBD-6C2B-4616-8727-51E056080E90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До 01.12.2016</a:t>
          </a:r>
          <a:endParaRPr lang="ru-RU" sz="900" kern="1200" dirty="0"/>
        </a:p>
      </dsp:txBody>
      <dsp:txXfrm rot="-5400000">
        <a:off x="1" y="573596"/>
        <a:ext cx="1146297" cy="491270"/>
      </dsp:txXfrm>
    </dsp:sp>
    <dsp:sp modelId="{FF867FE1-E95E-43AF-AACA-3F0CBDF29724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hlinkClick xmlns:r="http://schemas.openxmlformats.org/officeDocument/2006/relationships" r:id="rId1" action="ppaction://hlinkfile"/>
            </a:rPr>
            <a:t>Уведомление о добровольном прекращении членства </a:t>
          </a:r>
          <a:r>
            <a:rPr lang="ru-RU" sz="1300" kern="1200" dirty="0" smtClean="0"/>
            <a:t>в СРО с целью перехода в СРО по месту регистрации</a:t>
          </a:r>
          <a:r>
            <a:rPr lang="en-US" sz="1300" b="1" kern="1200" dirty="0" smtClean="0"/>
            <a:t>*</a:t>
          </a:r>
          <a:r>
            <a:rPr lang="ru-RU" sz="1300" b="1" kern="1200" dirty="0" smtClean="0"/>
            <a:t> </a:t>
          </a:r>
          <a:r>
            <a:rPr lang="ru-RU" sz="1300" b="1" u="sng" strike="noStrike" kern="1200" dirty="0" smtClean="0">
              <a:solidFill>
                <a:srgbClr val="FF0000"/>
              </a:solidFill>
            </a:rPr>
            <a:t>(не заявление о добровольном выходе!)</a:t>
          </a:r>
          <a:r>
            <a:rPr lang="ru-RU" sz="1300" b="0" u="none" strike="noStrike" kern="1200" dirty="0" smtClean="0">
              <a:solidFill>
                <a:srgbClr val="FF0000"/>
              </a:solidFill>
            </a:rPr>
            <a:t>    </a:t>
          </a:r>
          <a:r>
            <a:rPr lang="ru-RU" sz="1300" b="1" u="sng" strike="noStrike" kern="1200" dirty="0" smtClean="0">
              <a:solidFill>
                <a:srgbClr val="FF0000"/>
              </a:solidFill>
              <a:hlinkClick xmlns:r="http://schemas.openxmlformats.org/officeDocument/2006/relationships" r:id="rId2" action="ppaction://hlinkfile"/>
            </a:rPr>
            <a:t>ВАЖНО!</a:t>
          </a:r>
          <a:endParaRPr lang="ru-RU" sz="1300" b="1" u="sng" strike="noStrike" kern="1200" dirty="0">
            <a:solidFill>
              <a:srgbClr val="FF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Членство прекращается с даты, указанной в таком уведомлении, но не позднее 1 июля 2017 года</a:t>
          </a:r>
          <a:endParaRPr lang="ru-RU" sz="1300" kern="1200" dirty="0"/>
        </a:p>
      </dsp:txBody>
      <dsp:txXfrm rot="-5400000">
        <a:off x="1146298" y="52408"/>
        <a:ext cx="7031341" cy="960496"/>
      </dsp:txXfrm>
    </dsp:sp>
    <dsp:sp modelId="{17CC323F-DCEA-4443-9406-36B09EB73A33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После даты, указанной в уведомлении, но не позднее 01.07.2017 </a:t>
          </a:r>
          <a:endParaRPr lang="ru-RU" sz="900" kern="1200" dirty="0"/>
        </a:p>
      </dsp:txBody>
      <dsp:txXfrm rot="-5400000">
        <a:off x="1" y="2017346"/>
        <a:ext cx="1146297" cy="491270"/>
      </dsp:txXfrm>
    </dsp:sp>
    <dsp:sp modelId="{76061AE6-4E86-4DE6-A8A0-6BA292A390B4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Для вступления в СРО необходимо подать заявление и представить документы, предусмотренные статьей 55.6 </a:t>
          </a:r>
          <a:r>
            <a:rPr lang="ru-RU" sz="1300" kern="1200" dirty="0" err="1" smtClean="0"/>
            <a:t>ГрК</a:t>
          </a:r>
          <a:r>
            <a:rPr lang="ru-RU" sz="1300" kern="1200" dirty="0" smtClean="0"/>
            <a:t> РФ и внутренними документами СРО, утвержденными в установленном порядке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Решение о приеме в члены СРО по месту регистрации </a:t>
          </a:r>
          <a:r>
            <a:rPr lang="ru-RU" sz="1300" b="1" u="sng" kern="1200" dirty="0" smtClean="0">
              <a:solidFill>
                <a:srgbClr val="FF0000"/>
              </a:solidFill>
            </a:rPr>
            <a:t>не может быть принято ранее даты, указанной в уведомлении о  добровольном прекращении членства</a:t>
          </a:r>
          <a:endParaRPr lang="ru-RU" sz="1300" b="1" u="sng" kern="1200" dirty="0">
            <a:solidFill>
              <a:srgbClr val="FF0000"/>
            </a:solidFill>
          </a:endParaRPr>
        </a:p>
      </dsp:txBody>
      <dsp:txXfrm rot="-5400000">
        <a:off x="1146298" y="1496158"/>
        <a:ext cx="7031341" cy="960496"/>
      </dsp:txXfrm>
    </dsp:sp>
    <dsp:sp modelId="{005B438D-D210-4A31-A710-FA65C3B5E958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не позднее 01.09.2017</a:t>
          </a:r>
          <a:endParaRPr lang="ru-RU" sz="900" kern="1200" dirty="0"/>
        </a:p>
      </dsp:txBody>
      <dsp:txXfrm rot="-5400000">
        <a:off x="1" y="3461096"/>
        <a:ext cx="1146297" cy="491270"/>
      </dsp:txXfrm>
    </dsp:sp>
    <dsp:sp modelId="{344E0DA4-4AAF-450E-B850-B3D6DAA642FB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Член СРО, со дня принятия решения о приеме в члены новой СРО, вправе подать </a:t>
          </a:r>
          <a:r>
            <a:rPr lang="ru-RU" sz="1300" kern="1200" dirty="0" smtClean="0">
              <a:hlinkClick xmlns:r="http://schemas.openxmlformats.org/officeDocument/2006/relationships" r:id="rId3" action="ppaction://hlinkfile"/>
            </a:rPr>
            <a:t>заявление</a:t>
          </a:r>
          <a:r>
            <a:rPr lang="en-US" sz="1300" b="1" kern="1200" dirty="0" smtClean="0"/>
            <a:t>*</a:t>
          </a:r>
          <a:r>
            <a:rPr lang="ru-RU" sz="1300" kern="1200" dirty="0" smtClean="0"/>
            <a:t> в СРО, членство в которой было прекращено, о перечислении внесенного взноса в компенсационный фонд в ту СРО, в которую он перешел, с приложением </a:t>
          </a:r>
          <a:r>
            <a:rPr lang="ru-RU" sz="1300" kern="1200" dirty="0" smtClean="0">
              <a:hlinkClick xmlns:r="http://schemas.openxmlformats.org/officeDocument/2006/relationships" r:id="rId4" action="ppaction://hlinkfile"/>
            </a:rPr>
            <a:t>документов</a:t>
          </a:r>
          <a:r>
            <a:rPr lang="ru-RU" sz="1300" kern="1200" dirty="0" smtClean="0"/>
            <a:t>, подтверждающих факт принятия решения о приеме юридического лица в члены новой СРО</a:t>
          </a:r>
          <a:endParaRPr lang="ru-RU" sz="13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BD7-FC98-4AB1-8123-149315EE1534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01.07.2017</a:t>
          </a:r>
          <a:endParaRPr lang="ru-RU" sz="2000" kern="1200" dirty="0"/>
        </a:p>
      </dsp:txBody>
      <dsp:txXfrm rot="-5400000">
        <a:off x="1" y="842399"/>
        <a:ext cx="1683092" cy="721325"/>
      </dsp:txXfrm>
    </dsp:sp>
    <dsp:sp modelId="{06834429-67D7-4C77-A13B-B4EC74FE8ACC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Члены СРО, не выразившие в срок до 01.12.2016  намерение добровольно прекратить или сохранить членство в СРО, исключаются из членов такой СРО по решению постоянно действующего коллегиального органа управления СРО</a:t>
          </a:r>
          <a:endParaRPr lang="ru-RU" sz="1900" kern="1200" dirty="0"/>
        </a:p>
      </dsp:txBody>
      <dsp:txXfrm rot="-5400000">
        <a:off x="1683093" y="77146"/>
        <a:ext cx="6470214" cy="1410285"/>
      </dsp:txXfrm>
    </dsp:sp>
    <dsp:sp modelId="{6A380A04-4F44-463A-83B5-09CE5D1298F1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После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01.07.2021</a:t>
          </a:r>
          <a:endParaRPr lang="ru-RU" sz="2000" kern="1200" dirty="0"/>
        </a:p>
      </dsp:txBody>
      <dsp:txXfrm rot="-5400000">
        <a:off x="1" y="2962237"/>
        <a:ext cx="1683092" cy="721325"/>
      </dsp:txXfrm>
    </dsp:sp>
    <dsp:sp modelId="{A493F51B-499A-4E2A-9E8C-4D0EE742B5BE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Вправе, </a:t>
          </a:r>
          <a:r>
            <a:rPr lang="ru-RU" sz="1900" b="1" u="sng" kern="1200" dirty="0" smtClean="0">
              <a:solidFill>
                <a:srgbClr val="FF0000"/>
              </a:solidFill>
            </a:rPr>
            <a:t>если не вступили в иную СРО</a:t>
          </a:r>
          <a:r>
            <a:rPr lang="ru-RU" sz="1900" kern="1200" dirty="0" smtClean="0"/>
            <a:t>, в течение года подать заявление в СРО, членство в которой было прекращено, о возврате внесенных взносов в компенсационный фонд</a:t>
          </a:r>
          <a:endParaRPr lang="ru-RU" sz="1900" kern="1200" dirty="0"/>
        </a:p>
      </dsp:txBody>
      <dsp:txXfrm rot="-5400000">
        <a:off x="1683093" y="2196984"/>
        <a:ext cx="6470214" cy="1410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905A1-A7CC-432C-93B8-AB62C83C9257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A5F78-EFCD-4C76-B1F0-B4612C34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55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24.08.2016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5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членам</a:t>
            </a:r>
            <a:br>
              <a:rPr lang="ru-RU" dirty="0" smtClean="0"/>
            </a:br>
            <a:r>
              <a:rPr lang="ru-RU" dirty="0" smtClean="0"/>
              <a:t>при переходе в другую СРО </a:t>
            </a:r>
            <a:br>
              <a:rPr lang="ru-RU" dirty="0" smtClean="0"/>
            </a:br>
            <a:r>
              <a:rPr lang="ru-RU" dirty="0" smtClean="0"/>
              <a:t>или при сохранении членства  </a:t>
            </a:r>
            <a:br>
              <a:rPr lang="ru-RU" dirty="0" smtClean="0"/>
            </a:br>
            <a:r>
              <a:rPr lang="ru-RU" sz="2900" dirty="0" smtClean="0"/>
              <a:t>(часть 5 статьи 3</a:t>
            </a:r>
            <a:r>
              <a:rPr lang="ru-RU" sz="2900" baseline="30000" dirty="0" smtClean="0"/>
              <a:t>3</a:t>
            </a:r>
            <a:r>
              <a:rPr lang="ru-RU" sz="2900" dirty="0" smtClean="0"/>
              <a:t> ФЗ №191-ФЗ)</a:t>
            </a:r>
            <a:endParaRPr lang="ru-RU" sz="2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С приложением </a:t>
            </a:r>
            <a:br>
              <a:rPr lang="ru-RU" sz="3000" dirty="0" smtClean="0"/>
            </a:br>
            <a:r>
              <a:rPr lang="ru-RU" sz="3000" dirty="0" smtClean="0"/>
              <a:t>рекомендуемых форм документов и разъяснений норм ФЗ №372-ФЗ</a:t>
            </a:r>
            <a:endParaRPr lang="ru-RU" sz="3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34721" r="38525" b="45396"/>
          <a:stretch>
            <a:fillRect/>
          </a:stretch>
        </p:blipFill>
        <p:spPr bwMode="auto">
          <a:xfrm>
            <a:off x="3939463" y="5661248"/>
            <a:ext cx="1264502" cy="95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8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.bugreev\Pictures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052736"/>
            <a:ext cx="3168352" cy="2148539"/>
          </a:xfrm>
          <a:prstGeom prst="rect">
            <a:avLst/>
          </a:prstGeom>
          <a:noFill/>
        </p:spPr>
      </p:pic>
      <p:sp>
        <p:nvSpPr>
          <p:cNvPr id="7" name="Управляющая кнопка: сведения 6">
            <a:hlinkClick r:id="rId3" action="ppaction://hlinksldjump" highlightClick="1"/>
          </p:cNvPr>
          <p:cNvSpPr/>
          <p:nvPr/>
        </p:nvSpPr>
        <p:spPr>
          <a:xfrm>
            <a:off x="467544" y="4005064"/>
            <a:ext cx="2448272" cy="1368152"/>
          </a:xfrm>
          <a:prstGeom prst="actionButtonInformati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намерении прекратить членство в СРО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764704"/>
            <a:ext cx="324036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Строительная организация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6" name="Прямая со стрелкой 15"/>
          <p:cNvCxnSpPr>
            <a:endCxn id="7" idx="3"/>
          </p:cNvCxnSpPr>
          <p:nvPr/>
        </p:nvCxnSpPr>
        <p:spPr>
          <a:xfrm flipH="1">
            <a:off x="1691680" y="2751674"/>
            <a:ext cx="2736304" cy="12533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9552" y="40466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позднее 01 декабря 2016 года члены СРО обязаны письменно уведомить СРО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23" name="Прямая со стрелкой 22"/>
          <p:cNvCxnSpPr>
            <a:endCxn id="29" idx="3"/>
          </p:cNvCxnSpPr>
          <p:nvPr/>
        </p:nvCxnSpPr>
        <p:spPr>
          <a:xfrm>
            <a:off x="4427984" y="2751674"/>
            <a:ext cx="144016" cy="16134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427984" y="2751674"/>
            <a:ext cx="3024336" cy="1253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Управляющая кнопка: сведения 28">
            <a:hlinkClick r:id="rId4" action="ppaction://hlinksldjump" highlightClick="1"/>
          </p:cNvPr>
          <p:cNvSpPr/>
          <p:nvPr/>
        </p:nvSpPr>
        <p:spPr>
          <a:xfrm>
            <a:off x="3419872" y="4365104"/>
            <a:ext cx="2304256" cy="1368152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намерении сохранить членство в СРО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Управляющая кнопка: сведения 30">
            <a:hlinkClick r:id="rId5" action="ppaction://hlinksldjump" highlightClick="1"/>
          </p:cNvPr>
          <p:cNvSpPr/>
          <p:nvPr/>
        </p:nvSpPr>
        <p:spPr>
          <a:xfrm>
            <a:off x="6372200" y="4005064"/>
            <a:ext cx="2016224" cy="1368152"/>
          </a:xfrm>
          <a:prstGeom prst="actionButtonInforma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Член СРО не уведомил о своих намерениях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Сохранение членства в СРО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2228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4427984" y="6381328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rId7" action="ppaction://hlinksldjump" highlightClick="1"/>
          </p:cNvPr>
          <p:cNvSpPr/>
          <p:nvPr/>
        </p:nvSpPr>
        <p:spPr>
          <a:xfrm>
            <a:off x="6300192" y="2564904"/>
            <a:ext cx="1944216" cy="21602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*позиция по вопросу</a:t>
            </a:r>
            <a:endParaRPr lang="ru-RU" sz="1400" i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*</a:t>
            </a:r>
            <a:r>
              <a:rPr lang="ru-RU" sz="2400" i="1" dirty="0" smtClean="0"/>
              <a:t>Позиция по вопросу подачи комплекта документов согласно части 2 статьи 55.6 при сохранении членства в СРО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В соответствии с частью 5 статьи 3</a:t>
            </a:r>
            <a:r>
              <a:rPr lang="ru-RU" sz="1100" i="1" baseline="30000" dirty="0" smtClean="0"/>
              <a:t>3</a:t>
            </a:r>
            <a:r>
              <a:rPr lang="ru-RU" sz="1100" i="1" dirty="0" smtClean="0"/>
              <a:t> Федерального закона от 29.12.2004 № 191-ФЗ «О введении в действие Градостроительного кодекса Российской Федерации» в редакции Федерального закона № 372-ФЗ индивидуальные предприниматели и юридические лица, являющиеся членами некоммерческой организации, имеющей статус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организации, в срок не позднее 01.12.2016 года обязаны письменно уведомить такую некоммерческую организацию о намерении добровольно прекратить членство в такой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организации, в том числе с последующим переходом в другую </a:t>
            </a:r>
            <a:r>
              <a:rPr lang="ru-RU" sz="1100" i="1" dirty="0" err="1" smtClean="0"/>
              <a:t>саморегулируемую</a:t>
            </a:r>
            <a:r>
              <a:rPr lang="ru-RU" sz="1100" i="1" dirty="0" smtClean="0"/>
              <a:t> организацию, или о сохранении членства в такой некоммерческой организации. При этом к уведомлению о сохранении членства должны быть приложены документы, предусмотренные частью 2 статьи 55</a:t>
            </a:r>
            <a:r>
              <a:rPr lang="ru-RU" sz="1100" i="1" baseline="30000" dirty="0" smtClean="0"/>
              <a:t>6</a:t>
            </a:r>
            <a:r>
              <a:rPr lang="ru-RU" sz="1100" i="1" dirty="0" smtClean="0"/>
              <a:t> Градостроительного кодекса Российской Федерации:</a:t>
            </a:r>
          </a:p>
          <a:p>
            <a:pPr marL="400050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1) заявление о приеме в члены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организации, в котором должны быть указаны определенный вид или виды работ, оказывающие влияние на безопасность объектов капитального строительства и свидетельство о допуске к которым намерены получить индивидуальный предприниматель или юридическое лицо;</a:t>
            </a:r>
          </a:p>
          <a:p>
            <a:pPr marL="400050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2) копия документа, подтверждающего факт внесения в соответствующий государственный реестр записи о государственной регистрации индивидуального предпринимателя или юридического лица, копии учредительных документов (для юридического лица), надлежащим образом заверенный перевод на русский язык документов о государственной регистрации юридического лица в соответствии с законодательством соответствующего государства (для иностранного юридического лица);</a:t>
            </a:r>
          </a:p>
          <a:p>
            <a:pPr marL="400050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3) документы, подтверждающие соответствие индивидуального предпринимателя или юридического лица требованиям к выдаче свидетельства о допуске к определенному виду или видам работ, которые оказывают влияние на безопасность объектов капитального строительства;</a:t>
            </a:r>
          </a:p>
          <a:p>
            <a:pPr marL="400050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4) копия выданного другой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организацией того же вида свидетельства о допуске к определенному виду или видам работ, которые оказывают влияние на безопасность объектов капитального строительства, в случае, если индивидуальный предприниматель или юридическое лицо является членом другой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 того же вида.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Вместе с тем следует учитывать, что статья 55</a:t>
            </a:r>
            <a:r>
              <a:rPr lang="ru-RU" sz="1100" i="1" baseline="30000" dirty="0" smtClean="0"/>
              <a:t>6</a:t>
            </a:r>
            <a:r>
              <a:rPr lang="ru-RU" sz="1100" i="1" dirty="0" smtClean="0"/>
              <a:t> Градостроительного кодекса Российской Федерации регулирует порядок приёма в члены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организации. Документом, выражающим волеизъявление лица вступить в </a:t>
            </a:r>
            <a:r>
              <a:rPr lang="ru-RU" sz="1100" i="1" dirty="0" err="1" smtClean="0"/>
              <a:t>саморегулируемую</a:t>
            </a:r>
            <a:r>
              <a:rPr lang="ru-RU" sz="1100" i="1" dirty="0" smtClean="0"/>
              <a:t> организацию, при приёме в члены является заявление о приёме. Кроме того, после подачи заявления о приёме в члены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 возникают правовые последствия, предусмотренные частью 4 статьи 55</a:t>
            </a:r>
            <a:r>
              <a:rPr lang="ru-RU" sz="1100" i="1" baseline="30000" dirty="0" smtClean="0"/>
              <a:t>6</a:t>
            </a:r>
            <a:r>
              <a:rPr lang="ru-RU" sz="1100" i="1" dirty="0" smtClean="0"/>
              <a:t> Градостроительного кодекса Российской Федерации, - </a:t>
            </a:r>
            <a:r>
              <a:rPr lang="ru-RU" sz="1100" i="1" dirty="0" err="1" smtClean="0"/>
              <a:t>саморегулируемая</a:t>
            </a:r>
            <a:r>
              <a:rPr lang="ru-RU" sz="1100" i="1" dirty="0" smtClean="0"/>
              <a:t> организация обязана провести проверку представленных документов и принять решение о приёме или об отказе в приёме в члены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организации.В</a:t>
            </a:r>
            <a:r>
              <a:rPr lang="ru-RU" sz="1100" i="1" dirty="0" smtClean="0"/>
              <a:t> случае подачи уведомления о намерении сохранения членства в порядке, предусмотренном Федеральным законом № 372-ФЗ, документом, выражающим волеизъявление лица, является уведомление о сохранении членства.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100" i="1" dirty="0" smtClean="0"/>
              <a:t>На основании изложенного полагаем, что при подаче членом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 уведомления о сохранении членства в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 в порядке, установленном Федеральным законом № 372-ФЗ, приложение к указанному уведомлению заявления о приёме в члены </a:t>
            </a:r>
            <a:r>
              <a:rPr lang="ru-RU" sz="1100" i="1" dirty="0" err="1" smtClean="0"/>
              <a:t>саморегулируемой</a:t>
            </a:r>
            <a:r>
              <a:rPr lang="ru-RU" sz="1100" i="1" dirty="0" smtClean="0"/>
              <a:t> организации не требуется.</a:t>
            </a:r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4427984" y="6453336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3851920" y="6453336"/>
            <a:ext cx="43204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Прекращение членства в СРО</a:t>
            </a:r>
            <a:endParaRPr lang="ru-RU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4427984" y="6381328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сведения 8">
            <a:hlinkClick r:id="rId2" action="ppaction://hlinksldjump" highlightClick="1"/>
          </p:cNvPr>
          <p:cNvSpPr/>
          <p:nvPr/>
        </p:nvSpPr>
        <p:spPr>
          <a:xfrm>
            <a:off x="971600" y="2780928"/>
            <a:ext cx="2952328" cy="1512168"/>
          </a:xfrm>
          <a:prstGeom prst="actionButtonInformati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Прекращение членства без перехода в другое СРО</a:t>
            </a:r>
            <a:endParaRPr lang="ru-RU" dirty="0"/>
          </a:p>
        </p:txBody>
      </p:sp>
      <p:sp>
        <p:nvSpPr>
          <p:cNvPr id="10" name="Управляющая кнопка: сведения 9">
            <a:hlinkClick r:id="rId3" action="ppaction://hlinksldjump" highlightClick="1"/>
          </p:cNvPr>
          <p:cNvSpPr/>
          <p:nvPr/>
        </p:nvSpPr>
        <p:spPr>
          <a:xfrm>
            <a:off x="5220072" y="2780928"/>
            <a:ext cx="2952328" cy="1440160"/>
          </a:xfrm>
          <a:prstGeom prst="actionButtonInformat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Прекращение членства с целью перехода в СРО по месту регистрации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2123728" y="1412776"/>
            <a:ext cx="504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28184" y="1484784"/>
            <a:ext cx="504056" cy="86409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Прекращение членства без перехода в другое СРО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085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4427984" y="6381328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начало 9">
            <a:hlinkClick r:id="rId7" action="ppaction://hlinksldjump" highlightClick="1"/>
          </p:cNvPr>
          <p:cNvSpPr/>
          <p:nvPr/>
        </p:nvSpPr>
        <p:spPr>
          <a:xfrm>
            <a:off x="3851920" y="6381328"/>
            <a:ext cx="43204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99792" y="5373216"/>
            <a:ext cx="59766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1) Если подано «заявление» или иные документы не в соответствии с частью 6 статьи 3.3 ФЗ№191–ФЗ, то скорее всего в 2021 году член СРО на КФ претендовать не сможет.</a:t>
            </a:r>
          </a:p>
          <a:p>
            <a:pPr algn="ctr"/>
            <a:endParaRPr lang="ru-RU" sz="900" dirty="0" smtClean="0"/>
          </a:p>
          <a:p>
            <a:pPr algn="ctr"/>
            <a:r>
              <a:rPr lang="ru-RU" sz="900" dirty="0" smtClean="0"/>
              <a:t>2) Если члена СРО исключили по иным основаниям (не в соответствии с частями 6, 7 статьи 3.3 ФЗ№191-ФЗ), то в 2021 году такой член на КФ претендовать не сможет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54010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*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Прекращение членства с целью перехода в СРО по месту регистрации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17935"/>
              </p:ext>
            </p:extLst>
          </p:nvPr>
        </p:nvGraphicFramePr>
        <p:xfrm>
          <a:off x="395536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4427984" y="6381328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начало 9">
            <a:hlinkClick r:id="rId7" action="ppaction://hlinksldjump" highlightClick="1"/>
          </p:cNvPr>
          <p:cNvSpPr/>
          <p:nvPr/>
        </p:nvSpPr>
        <p:spPr>
          <a:xfrm>
            <a:off x="3851920" y="6381328"/>
            <a:ext cx="43204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в конец 11">
            <a:hlinkClick r:id="" action="ppaction://hlinkshowjump?jump=nextslide" highlightClick="1"/>
          </p:cNvPr>
          <p:cNvSpPr/>
          <p:nvPr/>
        </p:nvSpPr>
        <p:spPr>
          <a:xfrm>
            <a:off x="5508104" y="6308192"/>
            <a:ext cx="2268760" cy="504056"/>
          </a:xfrm>
          <a:prstGeom prst="actionButtonE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36000" bIns="0"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Компенсационный фонд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91762" y="5373216"/>
            <a:ext cx="64807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dirty="0"/>
              <a:t>Указанные документы должны быть направлены в СРО, членство в которой было прекращено. При этом должна быть приложена копия документа, подтверждающего полномочие лица, подписавшего указанные документы.</a:t>
            </a:r>
          </a:p>
          <a:p>
            <a:r>
              <a:rPr lang="ru-RU" sz="900" dirty="0" smtClean="0"/>
              <a:t>Все указанные выше документы направляются заказным письмом с уведомлением, что подтверждается почтовой квитанцией, либо вручаются лицу, уполномоченному на принятие входящей корреспонденции в такой саморегулируемой организации, с обязательной отметкой на копиях соответствующих документов, содержащей следующие данные: ФИО лица принявшего документ, указание должности, дата принятия (</a:t>
            </a:r>
            <a:r>
              <a:rPr lang="ru-RU" sz="900" dirty="0" err="1" smtClean="0"/>
              <a:t>число.месяц.год</a:t>
            </a:r>
            <a:r>
              <a:rPr lang="ru-RU" sz="900" dirty="0" smtClean="0"/>
              <a:t>).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691680" y="53732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*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/>
          <p:cNvGrpSpPr/>
          <p:nvPr/>
        </p:nvGrpSpPr>
        <p:grpSpPr>
          <a:xfrm>
            <a:off x="-324544" y="0"/>
            <a:ext cx="8856984" cy="6525344"/>
            <a:chOff x="-324544" y="0"/>
            <a:chExt cx="8856984" cy="6525344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-324544" y="0"/>
              <a:ext cx="8856984" cy="6525344"/>
            </a:xfrm>
            <a:prstGeom prst="rect">
              <a:avLst/>
            </a:prstGeom>
            <a:noFill/>
          </p:spPr>
        </p:sp>
        <p:sp>
          <p:nvSpPr>
            <p:cNvPr id="45" name="Полилиния 44"/>
            <p:cNvSpPr/>
            <p:nvPr/>
          </p:nvSpPr>
          <p:spPr>
            <a:xfrm>
              <a:off x="1430843" y="596436"/>
              <a:ext cx="7083541" cy="1024199"/>
            </a:xfrm>
            <a:custGeom>
              <a:avLst/>
              <a:gdLst>
                <a:gd name="connsiteX0" fmla="*/ 0 w 7083541"/>
                <a:gd name="connsiteY0" fmla="*/ 102420 h 1024199"/>
                <a:gd name="connsiteX1" fmla="*/ 29998 w 7083541"/>
                <a:gd name="connsiteY1" fmla="*/ 29998 h 1024199"/>
                <a:gd name="connsiteX2" fmla="*/ 102420 w 7083541"/>
                <a:gd name="connsiteY2" fmla="*/ 0 h 1024199"/>
                <a:gd name="connsiteX3" fmla="*/ 6981121 w 7083541"/>
                <a:gd name="connsiteY3" fmla="*/ 0 h 1024199"/>
                <a:gd name="connsiteX4" fmla="*/ 7053543 w 7083541"/>
                <a:gd name="connsiteY4" fmla="*/ 29998 h 1024199"/>
                <a:gd name="connsiteX5" fmla="*/ 7083541 w 7083541"/>
                <a:gd name="connsiteY5" fmla="*/ 102420 h 1024199"/>
                <a:gd name="connsiteX6" fmla="*/ 7083541 w 7083541"/>
                <a:gd name="connsiteY6" fmla="*/ 921779 h 1024199"/>
                <a:gd name="connsiteX7" fmla="*/ 7053543 w 7083541"/>
                <a:gd name="connsiteY7" fmla="*/ 994201 h 1024199"/>
                <a:gd name="connsiteX8" fmla="*/ 6981121 w 7083541"/>
                <a:gd name="connsiteY8" fmla="*/ 1024199 h 1024199"/>
                <a:gd name="connsiteX9" fmla="*/ 102420 w 7083541"/>
                <a:gd name="connsiteY9" fmla="*/ 1024199 h 1024199"/>
                <a:gd name="connsiteX10" fmla="*/ 29998 w 7083541"/>
                <a:gd name="connsiteY10" fmla="*/ 994201 h 1024199"/>
                <a:gd name="connsiteX11" fmla="*/ 0 w 7083541"/>
                <a:gd name="connsiteY11" fmla="*/ 921779 h 1024199"/>
                <a:gd name="connsiteX12" fmla="*/ 0 w 7083541"/>
                <a:gd name="connsiteY12" fmla="*/ 102420 h 102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83541" h="1024199">
                  <a:moveTo>
                    <a:pt x="0" y="102420"/>
                  </a:moveTo>
                  <a:cubicBezTo>
                    <a:pt x="0" y="75257"/>
                    <a:pt x="10791" y="49206"/>
                    <a:pt x="29998" y="29998"/>
                  </a:cubicBezTo>
                  <a:cubicBezTo>
                    <a:pt x="49206" y="10791"/>
                    <a:pt x="75256" y="0"/>
                    <a:pt x="102420" y="0"/>
                  </a:cubicBezTo>
                  <a:lnTo>
                    <a:pt x="6981121" y="0"/>
                  </a:lnTo>
                  <a:cubicBezTo>
                    <a:pt x="7008284" y="0"/>
                    <a:pt x="7034335" y="10791"/>
                    <a:pt x="7053543" y="29998"/>
                  </a:cubicBezTo>
                  <a:cubicBezTo>
                    <a:pt x="7072750" y="49206"/>
                    <a:pt x="7083541" y="75256"/>
                    <a:pt x="7083541" y="102420"/>
                  </a:cubicBezTo>
                  <a:lnTo>
                    <a:pt x="7083541" y="921779"/>
                  </a:lnTo>
                  <a:cubicBezTo>
                    <a:pt x="7083541" y="948942"/>
                    <a:pt x="7072750" y="974993"/>
                    <a:pt x="7053543" y="994201"/>
                  </a:cubicBezTo>
                  <a:cubicBezTo>
                    <a:pt x="7034336" y="1013408"/>
                    <a:pt x="7008285" y="1024199"/>
                    <a:pt x="6981121" y="1024199"/>
                  </a:cubicBezTo>
                  <a:lnTo>
                    <a:pt x="102420" y="1024199"/>
                  </a:lnTo>
                  <a:cubicBezTo>
                    <a:pt x="75257" y="1024199"/>
                    <a:pt x="49206" y="1013408"/>
                    <a:pt x="29998" y="994201"/>
                  </a:cubicBezTo>
                  <a:cubicBezTo>
                    <a:pt x="10791" y="974994"/>
                    <a:pt x="0" y="948943"/>
                    <a:pt x="0" y="921779"/>
                  </a:cubicBezTo>
                  <a:lnTo>
                    <a:pt x="0" y="10242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79528" tIns="79528" rIns="79528" bIns="79528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СРО членство в которой было прекращено, в течении 7 дней обязана перечислить взнос в компенсационный фонд в ту СРО, в которую вступило указанное лицо</a:t>
              </a:r>
              <a:endParaRPr lang="ru-RU" sz="1300" kern="1200" dirty="0"/>
            </a:p>
          </p:txBody>
        </p:sp>
        <p:sp>
          <p:nvSpPr>
            <p:cNvPr id="47" name="Полилиния 46"/>
            <p:cNvSpPr/>
            <p:nvPr/>
          </p:nvSpPr>
          <p:spPr>
            <a:xfrm>
              <a:off x="5076064" y="2108607"/>
              <a:ext cx="2682720" cy="1703931"/>
            </a:xfrm>
            <a:custGeom>
              <a:avLst/>
              <a:gdLst>
                <a:gd name="connsiteX0" fmla="*/ 0 w 2682720"/>
                <a:gd name="connsiteY0" fmla="*/ 170393 h 1703931"/>
                <a:gd name="connsiteX1" fmla="*/ 49907 w 2682720"/>
                <a:gd name="connsiteY1" fmla="*/ 49907 h 1703931"/>
                <a:gd name="connsiteX2" fmla="*/ 170393 w 2682720"/>
                <a:gd name="connsiteY2" fmla="*/ 0 h 1703931"/>
                <a:gd name="connsiteX3" fmla="*/ 2512327 w 2682720"/>
                <a:gd name="connsiteY3" fmla="*/ 0 h 1703931"/>
                <a:gd name="connsiteX4" fmla="*/ 2632813 w 2682720"/>
                <a:gd name="connsiteY4" fmla="*/ 49907 h 1703931"/>
                <a:gd name="connsiteX5" fmla="*/ 2682720 w 2682720"/>
                <a:gd name="connsiteY5" fmla="*/ 170393 h 1703931"/>
                <a:gd name="connsiteX6" fmla="*/ 2682720 w 2682720"/>
                <a:gd name="connsiteY6" fmla="*/ 1533538 h 1703931"/>
                <a:gd name="connsiteX7" fmla="*/ 2632813 w 2682720"/>
                <a:gd name="connsiteY7" fmla="*/ 1654024 h 1703931"/>
                <a:gd name="connsiteX8" fmla="*/ 2512327 w 2682720"/>
                <a:gd name="connsiteY8" fmla="*/ 1703931 h 1703931"/>
                <a:gd name="connsiteX9" fmla="*/ 170393 w 2682720"/>
                <a:gd name="connsiteY9" fmla="*/ 1703931 h 1703931"/>
                <a:gd name="connsiteX10" fmla="*/ 49907 w 2682720"/>
                <a:gd name="connsiteY10" fmla="*/ 1654024 h 1703931"/>
                <a:gd name="connsiteX11" fmla="*/ 0 w 2682720"/>
                <a:gd name="connsiteY11" fmla="*/ 1533538 h 1703931"/>
                <a:gd name="connsiteX12" fmla="*/ 0 w 2682720"/>
                <a:gd name="connsiteY12" fmla="*/ 170393 h 170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82720" h="1703931">
                  <a:moveTo>
                    <a:pt x="0" y="170393"/>
                  </a:moveTo>
                  <a:cubicBezTo>
                    <a:pt x="0" y="125202"/>
                    <a:pt x="17952" y="81862"/>
                    <a:pt x="49907" y="49907"/>
                  </a:cubicBezTo>
                  <a:cubicBezTo>
                    <a:pt x="81862" y="17952"/>
                    <a:pt x="125202" y="0"/>
                    <a:pt x="170393" y="0"/>
                  </a:cubicBezTo>
                  <a:lnTo>
                    <a:pt x="2512327" y="0"/>
                  </a:lnTo>
                  <a:cubicBezTo>
                    <a:pt x="2557518" y="0"/>
                    <a:pt x="2600858" y="17952"/>
                    <a:pt x="2632813" y="49907"/>
                  </a:cubicBezTo>
                  <a:cubicBezTo>
                    <a:pt x="2664768" y="81862"/>
                    <a:pt x="2682720" y="125202"/>
                    <a:pt x="2682720" y="170393"/>
                  </a:cubicBezTo>
                  <a:lnTo>
                    <a:pt x="2682720" y="1533538"/>
                  </a:lnTo>
                  <a:cubicBezTo>
                    <a:pt x="2682720" y="1578729"/>
                    <a:pt x="2664768" y="1622069"/>
                    <a:pt x="2632813" y="1654024"/>
                  </a:cubicBezTo>
                  <a:cubicBezTo>
                    <a:pt x="2600858" y="1685979"/>
                    <a:pt x="2557518" y="1703931"/>
                    <a:pt x="2512327" y="1703931"/>
                  </a:cubicBezTo>
                  <a:lnTo>
                    <a:pt x="170393" y="1703931"/>
                  </a:lnTo>
                  <a:cubicBezTo>
                    <a:pt x="125202" y="1703931"/>
                    <a:pt x="81862" y="1685979"/>
                    <a:pt x="49907" y="1654024"/>
                  </a:cubicBezTo>
                  <a:cubicBezTo>
                    <a:pt x="17952" y="1622069"/>
                    <a:pt x="0" y="1578729"/>
                    <a:pt x="0" y="1533538"/>
                  </a:cubicBezTo>
                  <a:lnTo>
                    <a:pt x="0" y="17039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99436" tIns="99436" rIns="99436" bIns="994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Если СРО, членство в которой было прекращено, в течении 7 дней не перечислило взнос в соответствующий компенсационный фонд в ту СРО, в которую вступило указанное лицо</a:t>
              </a:r>
              <a:endParaRPr lang="ru-RU" sz="1300" kern="1200" dirty="0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611563" y="4437916"/>
              <a:ext cx="2555897" cy="1703931"/>
            </a:xfrm>
            <a:custGeom>
              <a:avLst/>
              <a:gdLst>
                <a:gd name="connsiteX0" fmla="*/ 0 w 2555897"/>
                <a:gd name="connsiteY0" fmla="*/ 170393 h 1703931"/>
                <a:gd name="connsiteX1" fmla="*/ 49907 w 2555897"/>
                <a:gd name="connsiteY1" fmla="*/ 49907 h 1703931"/>
                <a:gd name="connsiteX2" fmla="*/ 170393 w 2555897"/>
                <a:gd name="connsiteY2" fmla="*/ 0 h 1703931"/>
                <a:gd name="connsiteX3" fmla="*/ 2385504 w 2555897"/>
                <a:gd name="connsiteY3" fmla="*/ 0 h 1703931"/>
                <a:gd name="connsiteX4" fmla="*/ 2505990 w 2555897"/>
                <a:gd name="connsiteY4" fmla="*/ 49907 h 1703931"/>
                <a:gd name="connsiteX5" fmla="*/ 2555897 w 2555897"/>
                <a:gd name="connsiteY5" fmla="*/ 170393 h 1703931"/>
                <a:gd name="connsiteX6" fmla="*/ 2555897 w 2555897"/>
                <a:gd name="connsiteY6" fmla="*/ 1533538 h 1703931"/>
                <a:gd name="connsiteX7" fmla="*/ 2505990 w 2555897"/>
                <a:gd name="connsiteY7" fmla="*/ 1654024 h 1703931"/>
                <a:gd name="connsiteX8" fmla="*/ 2385504 w 2555897"/>
                <a:gd name="connsiteY8" fmla="*/ 1703931 h 1703931"/>
                <a:gd name="connsiteX9" fmla="*/ 170393 w 2555897"/>
                <a:gd name="connsiteY9" fmla="*/ 1703931 h 1703931"/>
                <a:gd name="connsiteX10" fmla="*/ 49907 w 2555897"/>
                <a:gd name="connsiteY10" fmla="*/ 1654024 h 1703931"/>
                <a:gd name="connsiteX11" fmla="*/ 0 w 2555897"/>
                <a:gd name="connsiteY11" fmla="*/ 1533538 h 1703931"/>
                <a:gd name="connsiteX12" fmla="*/ 0 w 2555897"/>
                <a:gd name="connsiteY12" fmla="*/ 170393 h 170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897" h="1703931">
                  <a:moveTo>
                    <a:pt x="0" y="170393"/>
                  </a:moveTo>
                  <a:cubicBezTo>
                    <a:pt x="0" y="125202"/>
                    <a:pt x="17952" y="81862"/>
                    <a:pt x="49907" y="49907"/>
                  </a:cubicBezTo>
                  <a:cubicBezTo>
                    <a:pt x="81862" y="17952"/>
                    <a:pt x="125202" y="0"/>
                    <a:pt x="170393" y="0"/>
                  </a:cubicBezTo>
                  <a:lnTo>
                    <a:pt x="2385504" y="0"/>
                  </a:lnTo>
                  <a:cubicBezTo>
                    <a:pt x="2430695" y="0"/>
                    <a:pt x="2474035" y="17952"/>
                    <a:pt x="2505990" y="49907"/>
                  </a:cubicBezTo>
                  <a:cubicBezTo>
                    <a:pt x="2537945" y="81862"/>
                    <a:pt x="2555897" y="125202"/>
                    <a:pt x="2555897" y="170393"/>
                  </a:cubicBezTo>
                  <a:lnTo>
                    <a:pt x="2555897" y="1533538"/>
                  </a:lnTo>
                  <a:cubicBezTo>
                    <a:pt x="2555897" y="1578729"/>
                    <a:pt x="2537945" y="1622069"/>
                    <a:pt x="2505990" y="1654024"/>
                  </a:cubicBezTo>
                  <a:cubicBezTo>
                    <a:pt x="2474035" y="1685979"/>
                    <a:pt x="2430695" y="1703931"/>
                    <a:pt x="2385504" y="1703931"/>
                  </a:cubicBezTo>
                  <a:lnTo>
                    <a:pt x="170393" y="1703931"/>
                  </a:lnTo>
                  <a:cubicBezTo>
                    <a:pt x="125202" y="1703931"/>
                    <a:pt x="81862" y="1685979"/>
                    <a:pt x="49907" y="1654024"/>
                  </a:cubicBezTo>
                  <a:cubicBezTo>
                    <a:pt x="17952" y="1622069"/>
                    <a:pt x="0" y="1578729"/>
                    <a:pt x="0" y="1533538"/>
                  </a:cubicBezTo>
                  <a:lnTo>
                    <a:pt x="0" y="17039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99436" tIns="99436" rIns="99436" bIns="994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Указанное лицо вправе уплатить средства в соответствующий компенсационный фонд самостоятельно в размере, установленном действующими внутренними документами СРО</a:t>
              </a:r>
              <a:endParaRPr lang="ru-RU" sz="1300" kern="1200" dirty="0"/>
            </a:p>
          </p:txBody>
        </p:sp>
        <p:sp>
          <p:nvSpPr>
            <p:cNvPr id="51" name="Полилиния 50"/>
            <p:cNvSpPr/>
            <p:nvPr/>
          </p:nvSpPr>
          <p:spPr>
            <a:xfrm>
              <a:off x="4462278" y="4437115"/>
              <a:ext cx="3494090" cy="1752442"/>
            </a:xfrm>
            <a:custGeom>
              <a:avLst/>
              <a:gdLst>
                <a:gd name="connsiteX0" fmla="*/ 0 w 3494090"/>
                <a:gd name="connsiteY0" fmla="*/ 175244 h 1752442"/>
                <a:gd name="connsiteX1" fmla="*/ 51328 w 3494090"/>
                <a:gd name="connsiteY1" fmla="*/ 51328 h 1752442"/>
                <a:gd name="connsiteX2" fmla="*/ 175244 w 3494090"/>
                <a:gd name="connsiteY2" fmla="*/ 0 h 1752442"/>
                <a:gd name="connsiteX3" fmla="*/ 3318846 w 3494090"/>
                <a:gd name="connsiteY3" fmla="*/ 0 h 1752442"/>
                <a:gd name="connsiteX4" fmla="*/ 3442762 w 3494090"/>
                <a:gd name="connsiteY4" fmla="*/ 51328 h 1752442"/>
                <a:gd name="connsiteX5" fmla="*/ 3494090 w 3494090"/>
                <a:gd name="connsiteY5" fmla="*/ 175244 h 1752442"/>
                <a:gd name="connsiteX6" fmla="*/ 3494090 w 3494090"/>
                <a:gd name="connsiteY6" fmla="*/ 1577198 h 1752442"/>
                <a:gd name="connsiteX7" fmla="*/ 3442762 w 3494090"/>
                <a:gd name="connsiteY7" fmla="*/ 1701114 h 1752442"/>
                <a:gd name="connsiteX8" fmla="*/ 3318846 w 3494090"/>
                <a:gd name="connsiteY8" fmla="*/ 1752442 h 1752442"/>
                <a:gd name="connsiteX9" fmla="*/ 175244 w 3494090"/>
                <a:gd name="connsiteY9" fmla="*/ 1752442 h 1752442"/>
                <a:gd name="connsiteX10" fmla="*/ 51328 w 3494090"/>
                <a:gd name="connsiteY10" fmla="*/ 1701114 h 1752442"/>
                <a:gd name="connsiteX11" fmla="*/ 0 w 3494090"/>
                <a:gd name="connsiteY11" fmla="*/ 1577198 h 1752442"/>
                <a:gd name="connsiteX12" fmla="*/ 0 w 3494090"/>
                <a:gd name="connsiteY12" fmla="*/ 175244 h 175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94090" h="1752442">
                  <a:moveTo>
                    <a:pt x="0" y="175244"/>
                  </a:moveTo>
                  <a:cubicBezTo>
                    <a:pt x="0" y="128766"/>
                    <a:pt x="18463" y="84192"/>
                    <a:pt x="51328" y="51328"/>
                  </a:cubicBezTo>
                  <a:cubicBezTo>
                    <a:pt x="84193" y="18463"/>
                    <a:pt x="128767" y="0"/>
                    <a:pt x="175244" y="0"/>
                  </a:cubicBezTo>
                  <a:lnTo>
                    <a:pt x="3318846" y="0"/>
                  </a:lnTo>
                  <a:cubicBezTo>
                    <a:pt x="3365324" y="0"/>
                    <a:pt x="3409898" y="18463"/>
                    <a:pt x="3442762" y="51328"/>
                  </a:cubicBezTo>
                  <a:cubicBezTo>
                    <a:pt x="3475627" y="84193"/>
                    <a:pt x="3494090" y="128767"/>
                    <a:pt x="3494090" y="175244"/>
                  </a:cubicBezTo>
                  <a:lnTo>
                    <a:pt x="3494090" y="1577198"/>
                  </a:lnTo>
                  <a:cubicBezTo>
                    <a:pt x="3494090" y="1623676"/>
                    <a:pt x="3475627" y="1668250"/>
                    <a:pt x="3442762" y="1701114"/>
                  </a:cubicBezTo>
                  <a:cubicBezTo>
                    <a:pt x="3409897" y="1733979"/>
                    <a:pt x="3365323" y="1752442"/>
                    <a:pt x="3318846" y="1752442"/>
                  </a:cubicBezTo>
                  <a:lnTo>
                    <a:pt x="175244" y="1752442"/>
                  </a:lnTo>
                  <a:cubicBezTo>
                    <a:pt x="128766" y="1752442"/>
                    <a:pt x="84192" y="1733979"/>
                    <a:pt x="51328" y="1701114"/>
                  </a:cubicBezTo>
                  <a:cubicBezTo>
                    <a:pt x="18463" y="1668249"/>
                    <a:pt x="0" y="1623675"/>
                    <a:pt x="0" y="1577198"/>
                  </a:cubicBezTo>
                  <a:lnTo>
                    <a:pt x="0" y="175244"/>
                  </a:lnTo>
                  <a:close/>
                </a:path>
              </a:pathLst>
            </a:custGeom>
            <a:gradFill>
              <a:gsLst>
                <a:gs pos="0">
                  <a:srgbClr val="FF0000"/>
                </a:gs>
                <a:gs pos="35000">
                  <a:srgbClr val="FFC000"/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00857" tIns="100857" rIns="100857" bIns="100857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Указанное лицо вправе в качестве истца обратиться в суд с иском о переводе средств компенсационного фонда в ту СРО, в которую указанное лицо вступило в целях перехода по месту своей регистрации</a:t>
              </a:r>
              <a:endParaRPr lang="ru-RU" sz="1300" kern="1200" dirty="0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1763698" y="2108607"/>
              <a:ext cx="3045121" cy="1703931"/>
            </a:xfrm>
            <a:custGeom>
              <a:avLst/>
              <a:gdLst>
                <a:gd name="connsiteX0" fmla="*/ 0 w 3045121"/>
                <a:gd name="connsiteY0" fmla="*/ 170393 h 1703931"/>
                <a:gd name="connsiteX1" fmla="*/ 49907 w 3045121"/>
                <a:gd name="connsiteY1" fmla="*/ 49907 h 1703931"/>
                <a:gd name="connsiteX2" fmla="*/ 170393 w 3045121"/>
                <a:gd name="connsiteY2" fmla="*/ 0 h 1703931"/>
                <a:gd name="connsiteX3" fmla="*/ 2874728 w 3045121"/>
                <a:gd name="connsiteY3" fmla="*/ 0 h 1703931"/>
                <a:gd name="connsiteX4" fmla="*/ 2995214 w 3045121"/>
                <a:gd name="connsiteY4" fmla="*/ 49907 h 1703931"/>
                <a:gd name="connsiteX5" fmla="*/ 3045121 w 3045121"/>
                <a:gd name="connsiteY5" fmla="*/ 170393 h 1703931"/>
                <a:gd name="connsiteX6" fmla="*/ 3045121 w 3045121"/>
                <a:gd name="connsiteY6" fmla="*/ 1533538 h 1703931"/>
                <a:gd name="connsiteX7" fmla="*/ 2995214 w 3045121"/>
                <a:gd name="connsiteY7" fmla="*/ 1654024 h 1703931"/>
                <a:gd name="connsiteX8" fmla="*/ 2874728 w 3045121"/>
                <a:gd name="connsiteY8" fmla="*/ 1703931 h 1703931"/>
                <a:gd name="connsiteX9" fmla="*/ 170393 w 3045121"/>
                <a:gd name="connsiteY9" fmla="*/ 1703931 h 1703931"/>
                <a:gd name="connsiteX10" fmla="*/ 49907 w 3045121"/>
                <a:gd name="connsiteY10" fmla="*/ 1654024 h 1703931"/>
                <a:gd name="connsiteX11" fmla="*/ 0 w 3045121"/>
                <a:gd name="connsiteY11" fmla="*/ 1533538 h 1703931"/>
                <a:gd name="connsiteX12" fmla="*/ 0 w 3045121"/>
                <a:gd name="connsiteY12" fmla="*/ 170393 h 170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45121" h="1703931">
                  <a:moveTo>
                    <a:pt x="0" y="170393"/>
                  </a:moveTo>
                  <a:cubicBezTo>
                    <a:pt x="0" y="125202"/>
                    <a:pt x="17952" y="81862"/>
                    <a:pt x="49907" y="49907"/>
                  </a:cubicBezTo>
                  <a:cubicBezTo>
                    <a:pt x="81862" y="17952"/>
                    <a:pt x="125202" y="0"/>
                    <a:pt x="170393" y="0"/>
                  </a:cubicBezTo>
                  <a:lnTo>
                    <a:pt x="2874728" y="0"/>
                  </a:lnTo>
                  <a:cubicBezTo>
                    <a:pt x="2919919" y="0"/>
                    <a:pt x="2963259" y="17952"/>
                    <a:pt x="2995214" y="49907"/>
                  </a:cubicBezTo>
                  <a:cubicBezTo>
                    <a:pt x="3027169" y="81862"/>
                    <a:pt x="3045121" y="125202"/>
                    <a:pt x="3045121" y="170393"/>
                  </a:cubicBezTo>
                  <a:lnTo>
                    <a:pt x="3045121" y="1533538"/>
                  </a:lnTo>
                  <a:cubicBezTo>
                    <a:pt x="3045121" y="1578729"/>
                    <a:pt x="3027169" y="1622069"/>
                    <a:pt x="2995214" y="1654024"/>
                  </a:cubicBezTo>
                  <a:cubicBezTo>
                    <a:pt x="2963259" y="1685979"/>
                    <a:pt x="2919919" y="1703931"/>
                    <a:pt x="2874728" y="1703931"/>
                  </a:cubicBezTo>
                  <a:lnTo>
                    <a:pt x="170393" y="1703931"/>
                  </a:lnTo>
                  <a:cubicBezTo>
                    <a:pt x="125202" y="1703931"/>
                    <a:pt x="81862" y="1685979"/>
                    <a:pt x="49907" y="1654024"/>
                  </a:cubicBezTo>
                  <a:cubicBezTo>
                    <a:pt x="17952" y="1622069"/>
                    <a:pt x="0" y="1578729"/>
                    <a:pt x="0" y="1533538"/>
                  </a:cubicBezTo>
                  <a:lnTo>
                    <a:pt x="0" y="170393"/>
                  </a:lnTo>
                  <a:close/>
                </a:path>
              </a:pathLst>
            </a:custGeom>
            <a:gradFill>
              <a:gsLst>
                <a:gs pos="0">
                  <a:srgbClr val="00B050"/>
                </a:gs>
                <a:gs pos="35000">
                  <a:schemeClr val="accent3"/>
                </a:gs>
                <a:gs pos="100000">
                  <a:srgbClr val="92D050"/>
                </a:gs>
              </a:gsLst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99436" tIns="99436" rIns="99436" bIns="994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После получения средств компенсационного фонда данного лица на счет той СРО, в которую он перешел, осуществляется выдача свидетельства о допуске</a:t>
              </a:r>
              <a:endParaRPr lang="ru-RU" sz="1300" kern="1200" dirty="0"/>
            </a:p>
          </p:txBody>
        </p:sp>
      </p:grp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4427984" y="6381328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 начало 5">
            <a:hlinkClick r:id="" action="ppaction://hlinkshowjump?jump=previousslide" highlightClick="1"/>
          </p:cNvPr>
          <p:cNvSpPr/>
          <p:nvPr/>
        </p:nvSpPr>
        <p:spPr>
          <a:xfrm>
            <a:off x="3851920" y="6381328"/>
            <a:ext cx="43204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-684584" y="44624"/>
            <a:ext cx="110172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Что происходит с Компенсационным фондом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C:\Users\v.bugreev\Pictures\хорош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852936"/>
            <a:ext cx="677169" cy="648072"/>
          </a:xfrm>
          <a:prstGeom prst="rect">
            <a:avLst/>
          </a:prstGeom>
          <a:noFill/>
        </p:spPr>
      </p:pic>
      <p:pic>
        <p:nvPicPr>
          <p:cNvPr id="2054" name="Picture 6" descr="C:\Users\v.bugreev\Pictures\груст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589240"/>
            <a:ext cx="648072" cy="576064"/>
          </a:xfrm>
          <a:prstGeom prst="rect">
            <a:avLst/>
          </a:prstGeom>
          <a:noFill/>
        </p:spPr>
      </p:pic>
      <p:cxnSp>
        <p:nvCxnSpPr>
          <p:cNvPr id="57" name="Соединительная линия уступом 56"/>
          <p:cNvCxnSpPr/>
          <p:nvPr/>
        </p:nvCxnSpPr>
        <p:spPr>
          <a:xfrm rot="5400000">
            <a:off x="6048164" y="4041068"/>
            <a:ext cx="648072" cy="144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2051720" y="4149080"/>
            <a:ext cx="4248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051720" y="41490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788024" y="1628800"/>
            <a:ext cx="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275856" y="1772816"/>
            <a:ext cx="32403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3275856" y="17728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6516216" y="17728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131840" y="537321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Член СРО не уведомил о своих намерениях</a:t>
            </a:r>
            <a:endParaRPr lang="ru-RU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8811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4427984" y="6381328"/>
            <a:ext cx="432048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24.08.2016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773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Рекомендации членам при переходе в другую СРО  или при сохранении членства   (часть 5 статьи 33 ФЗ №191-ФЗ)</vt:lpstr>
      <vt:lpstr>Презентация PowerPoint</vt:lpstr>
      <vt:lpstr>Сохранение членства в СРО</vt:lpstr>
      <vt:lpstr>*Позиция по вопросу подачи комплекта документов согласно части 2 статьи 55.6 при сохранении членства в СРО</vt:lpstr>
      <vt:lpstr>Прекращение членства в СРО</vt:lpstr>
      <vt:lpstr>Прекращение членства без перехода в другое СРО</vt:lpstr>
      <vt:lpstr>Прекращение членства с целью перехода в СРО по месту регистрации</vt:lpstr>
      <vt:lpstr>Презентация PowerPoint</vt:lpstr>
      <vt:lpstr>Член СРО не уведомил о своих намерениях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Дружинина Ольга Михайловна</dc:creator>
  <cp:lastModifiedBy>Дружинина О.М.</cp:lastModifiedBy>
  <cp:revision>41</cp:revision>
  <dcterms:modified xsi:type="dcterms:W3CDTF">2016-08-24T14:49:09Z</dcterms:modified>
</cp:coreProperties>
</file>