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64" r:id="rId2"/>
    <p:sldMasterId id="2147485002" r:id="rId3"/>
  </p:sldMasterIdLst>
  <p:notesMasterIdLst>
    <p:notesMasterId r:id="rId13"/>
  </p:notesMasterIdLst>
  <p:sldIdLst>
    <p:sldId id="674" r:id="rId4"/>
    <p:sldId id="714" r:id="rId5"/>
    <p:sldId id="724" r:id="rId6"/>
    <p:sldId id="725" r:id="rId7"/>
    <p:sldId id="729" r:id="rId8"/>
    <p:sldId id="730" r:id="rId9"/>
    <p:sldId id="743" r:id="rId10"/>
    <p:sldId id="742" r:id="rId11"/>
    <p:sldId id="744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688"/>
    <a:srgbClr val="000000"/>
    <a:srgbClr val="CC3300"/>
    <a:srgbClr val="E5400D"/>
    <a:srgbClr val="4C85C4"/>
    <a:srgbClr val="5B8FC9"/>
    <a:srgbClr val="587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60" autoAdjust="0"/>
    <p:restoredTop sz="98261" autoAdjust="0"/>
  </p:normalViewPr>
  <p:slideViewPr>
    <p:cSldViewPr>
      <p:cViewPr>
        <p:scale>
          <a:sx n="122" d="100"/>
          <a:sy n="122" d="100"/>
        </p:scale>
        <p:origin x="-15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47" cy="496731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8" y="1"/>
            <a:ext cx="2946246" cy="496731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r">
              <a:defRPr sz="1200"/>
            </a:lvl1pPr>
          </a:lstStyle>
          <a:p>
            <a:fld id="{3F9C61CB-A650-449C-8A43-7B256FF3BE2C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7" tIns="45768" rIns="91537" bIns="457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0" y="4714954"/>
            <a:ext cx="5439101" cy="4467386"/>
          </a:xfrm>
          <a:prstGeom prst="rect">
            <a:avLst/>
          </a:prstGeom>
        </p:spPr>
        <p:txBody>
          <a:bodyPr vert="horz" lIns="91537" tIns="45768" rIns="91537" bIns="457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311"/>
            <a:ext cx="2946247" cy="496730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8" y="9428311"/>
            <a:ext cx="2946246" cy="496730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r">
              <a:defRPr sz="1200"/>
            </a:lvl1pPr>
          </a:lstStyle>
          <a:p>
            <a:fld id="{862B88DE-94D4-489A-B346-30D032877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60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ltGray">
          <a:xfrm>
            <a:off x="3048000" y="2209800"/>
            <a:ext cx="1524000" cy="14478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ltGray">
          <a:xfrm>
            <a:off x="3048000" y="3657600"/>
            <a:ext cx="1524000" cy="1447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ltGray">
          <a:xfrm>
            <a:off x="4572000" y="3657600"/>
            <a:ext cx="1524000" cy="1447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ltGray">
          <a:xfrm>
            <a:off x="4572000" y="2209800"/>
            <a:ext cx="1524000" cy="1447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gray">
          <a:xfrm>
            <a:off x="3048000" y="2209800"/>
            <a:ext cx="3048000" cy="2900363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ltGray">
          <a:xfrm>
            <a:off x="0" y="2209800"/>
            <a:ext cx="1524000" cy="1447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ltGray">
          <a:xfrm>
            <a:off x="1524000" y="2209800"/>
            <a:ext cx="1524000" cy="1447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ltGray">
          <a:xfrm>
            <a:off x="6096000" y="3657600"/>
            <a:ext cx="1524000" cy="1447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ltGray">
          <a:xfrm>
            <a:off x="7620000" y="3657600"/>
            <a:ext cx="1524000" cy="1447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Rectangle 23" descr="7"/>
          <p:cNvSpPr>
            <a:spLocks noChangeArrowheads="1"/>
          </p:cNvSpPr>
          <p:nvPr/>
        </p:nvSpPr>
        <p:spPr bwMode="gray">
          <a:xfrm>
            <a:off x="0" y="2211388"/>
            <a:ext cx="1524000" cy="1446212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gray">
          <a:xfrm>
            <a:off x="7607300" y="3651250"/>
            <a:ext cx="1541463" cy="145732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Rectangle 29" descr="8"/>
          <p:cNvSpPr>
            <a:spLocks noChangeArrowheads="1"/>
          </p:cNvSpPr>
          <p:nvPr/>
        </p:nvSpPr>
        <p:spPr bwMode="ltGray">
          <a:xfrm>
            <a:off x="1524000" y="3657600"/>
            <a:ext cx="1524000" cy="144780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1626" name="Rectangle 10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62000" y="1143000"/>
            <a:ext cx="7772400" cy="990600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16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6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53200"/>
            <a:ext cx="2133600" cy="228600"/>
          </a:xfrm>
        </p:spPr>
        <p:txBody>
          <a:bodyPr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8B1F91D-4EB0-4D4C-A208-C65C2CE91327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17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53200"/>
            <a:ext cx="2133600" cy="228600"/>
          </a:xfr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959B0FFD-077C-4E6E-A416-16DD47740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176D7-30FF-4491-8DEA-5E1B1434B2EF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F86C4-0FBD-4EFC-A3F6-B593C8C67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07950"/>
            <a:ext cx="1943100" cy="6018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07950"/>
            <a:ext cx="5676900" cy="6018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FC38C-7779-41B7-AA4F-C994B3141A90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ED0EE-BEF7-4BBE-9FFE-18BD7CC7A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90600" y="990600"/>
            <a:ext cx="3771900" cy="5135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990600"/>
            <a:ext cx="3771900" cy="51355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AFE5-D952-4BF4-8C7B-37A2B5CEF77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3B8FA-6C5E-4CFE-958A-304466712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D2EB-7845-42B0-A9B5-516792E06160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5358-90B0-45E9-BAFE-39AE7AF4A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70B2-3BE2-41FA-8764-79776541092D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5EAA-42CC-43F3-8F10-FA00E4B42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950"/>
            <a:ext cx="7315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90600" y="990600"/>
            <a:ext cx="7696200" cy="51355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A0D4D-E07E-44CA-884D-98DFF506AA2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F6F5-58AC-4C40-80C5-E9FF38338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6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7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9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1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2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3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4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>
                <a:solidFill>
                  <a:srgbClr val="F8F8F8"/>
                </a:solidFill>
                <a:latin typeface="+mn-lt"/>
              </a:rPr>
              <a:t>www.themegallery.com</a:t>
            </a:r>
          </a:p>
        </p:txBody>
      </p:sp>
      <p:sp>
        <p:nvSpPr>
          <p:cNvPr id="25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26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8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9" name="Rectangle 1650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1649"/>
          <p:cNvSpPr>
            <a:spLocks noGrp="1" noChangeArrowheads="1"/>
          </p:cNvSpPr>
          <p:nvPr>
            <p:ph type="dt" sz="quarter" idx="11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B203-305C-4D1E-9CBD-EC8EA57C5B56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1" name="Rectangle 1651"/>
          <p:cNvSpPr>
            <a:spLocks noGrp="1" noChangeArrowheads="1"/>
          </p:cNvSpPr>
          <p:nvPr>
            <p:ph type="sldNum" sz="quarter" idx="12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9036B-67F7-4DFD-A080-948393991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100"/>
                            </p:stCondLst>
                            <p:childTnLst>
                              <p:par>
                                <p:cTn id="9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900"/>
                            </p:stCondLst>
                            <p:childTnLst>
                              <p:par>
                                <p:cTn id="12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125" dur="5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BB56-B335-4490-974C-88F802AE4A0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29C2-CBE4-42F6-AC8E-5CB86730F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0D02-8B4D-4824-B683-7EFF00629BF5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95058-A150-42DC-AA84-C614D49BD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8C9A-79B8-4E05-B177-0FDE89371D0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22A0A-1D71-4899-836A-904D40A4F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33F2-2191-412F-BB17-C6F8FDFF92E5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0E65-7301-4D11-BE94-B399F350B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516E-C4EE-4BF2-A1B3-6CBEF314BD0F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D7B0-5B3E-4AFF-BB2B-726D87B2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30C7-2ABA-4850-8F61-CF1D203307D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999E-FFC8-475D-A998-465B5B949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23D4D-3194-4DAE-8CF9-D3144DCA973E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4DC8-459B-4416-89E8-ACED23FAD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DF22-5071-45B7-838A-A80062CA5960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2130-F218-4C96-8DEA-BA2684691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ED5D-96D6-4553-A494-5787A117596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3971-69DB-4538-A942-E8AAAA726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2ECB-4CF1-44DD-9B0B-544457A9746A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45405-F410-4B44-8D66-54E0D74AB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ADF1-ECEF-4393-B834-27D6A9B28958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EAA6-EFC1-4DD3-A4C1-E12C623A9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6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BF37A-3BAB-4273-8415-682006D8369D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4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E249E-D9AC-4230-8D0B-9BFABECD0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86E98A82-1405-4C39-95DB-B076CE7C7C29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AD4CCF1F-CB17-4A32-A27D-CE3816B032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70444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A84F0F01-D82F-4B00-9D6D-2FF27124F96D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3313B32A-4F34-4D77-B3FA-A62F82335C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8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19A9-5F4D-4014-98D0-2464DB135D61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A342-32D6-461A-8ADB-D9A475043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08E7B-050C-411E-8EA2-49CB705F041E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5E9669A6-392C-418F-B2F0-DBB2B48897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86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1CCAF-90AB-4FE0-B0DE-D993923F6B8C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00672-4079-4BB5-9552-2233B84C10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917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A11E7-9D78-4923-9EA4-9AEC1836D51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BB1B7-59EF-4603-AF7C-AE6A8B57B9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81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853D6-FCF4-41A1-9639-2D17A001C214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3BEFA-2367-43D4-8C38-9D26FD29F0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89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058E17-33E2-4D72-8355-AAB78956E916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F009A-C0C5-48EA-ABDB-4613B42D9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158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5F89D-FD58-4014-8800-2BBDB675979F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86EC1-6B71-405D-8A63-4197D68A96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2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F9032-FA7F-4A15-921D-2D8977FFD41A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1EA89-1BD5-4389-BEBE-01374FD627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1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59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233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873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37719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990600"/>
            <a:ext cx="37719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A4B3-C3CC-4BF4-BE3B-41BA5389A99C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153AE-52ED-4BE4-B309-C4CFB6C1E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74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10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4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C0FAB-56A4-4496-BFFC-0876E4B91DF3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EFD25-0648-4503-AC1B-FC39370313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3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C9E54-C010-4D21-981C-205AB3368A85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987E-A196-47CD-9B20-390A8FB429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4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C427-5CC5-46A7-B083-64DE2DE0AE49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95F4-857A-489B-A501-EA6AEC89A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5C4C-E2B6-4E69-BC63-26BACA19DF52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88307-76A5-4BE1-98F2-4C13F2B53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DD6B-8B58-4273-8051-A660C6F5C91E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EAE1-7D1A-4E56-B9DF-C3DE93491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9092-E785-4CB0-B47F-0BD4F9FE8B8B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AE20-E202-4260-9813-552CF8D92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86A0-63FF-4B52-9928-527705E62C8A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3A54-3D40-4733-8574-C84DAFF55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9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8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2" name="Rectangle 20"/>
          <p:cNvSpPr>
            <a:spLocks noChangeArrowheads="1"/>
          </p:cNvSpPr>
          <p:nvPr/>
        </p:nvSpPr>
        <p:spPr bwMode="gray">
          <a:xfrm>
            <a:off x="838200" y="0"/>
            <a:ext cx="8305800" cy="7905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107950"/>
            <a:ext cx="7315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7696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5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F33174A7-0EB7-4304-A9EF-9C6AB0426FC8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00400" y="65373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</a:defRPr>
            </a:lvl1pPr>
          </a:lstStyle>
          <a:p>
            <a:pPr>
              <a:defRPr/>
            </a:pPr>
            <a:fld id="{971B4F60-36D9-457B-BDC4-4875AB257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ltGray">
          <a:xfrm>
            <a:off x="0" y="0"/>
            <a:ext cx="838200" cy="787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08" name="Rectangle 16"/>
          <p:cNvSpPr>
            <a:spLocks noChangeArrowheads="1"/>
          </p:cNvSpPr>
          <p:nvPr/>
        </p:nvSpPr>
        <p:spPr bwMode="ltGray">
          <a:xfrm>
            <a:off x="0" y="787400"/>
            <a:ext cx="838200" cy="787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ltGray">
          <a:xfrm>
            <a:off x="0" y="1563688"/>
            <a:ext cx="838200" cy="787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152400" y="6477000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gray">
          <a:xfrm>
            <a:off x="-4763" y="1557338"/>
            <a:ext cx="839788" cy="796925"/>
          </a:xfrm>
          <a:prstGeom prst="rect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1" name="Rectangle 29"/>
          <p:cNvSpPr>
            <a:spLocks noChangeArrowheads="1"/>
          </p:cNvSpPr>
          <p:nvPr/>
        </p:nvSpPr>
        <p:spPr bwMode="gray">
          <a:xfrm>
            <a:off x="8272463" y="0"/>
            <a:ext cx="871537" cy="790575"/>
          </a:xfrm>
          <a:prstGeom prst="rect">
            <a:avLst/>
          </a:prstGeom>
          <a:blipFill dpi="0" rotWithShape="1">
            <a:blip r:embed="rId1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0622" name="Rectangle 30"/>
          <p:cNvSpPr>
            <a:spLocks noChangeArrowheads="1"/>
          </p:cNvSpPr>
          <p:nvPr/>
        </p:nvSpPr>
        <p:spPr bwMode="gray">
          <a:xfrm>
            <a:off x="0" y="0"/>
            <a:ext cx="839788" cy="787400"/>
          </a:xfrm>
          <a:prstGeom prst="rect">
            <a:avLst/>
          </a:prstGeom>
          <a:blipFill dpi="0" rotWithShape="1">
            <a:blip r:embed="rId19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3" r:id="rId1"/>
    <p:sldLayoutId id="2147484834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3" r:id="rId11"/>
    <p:sldLayoutId id="2147484844" r:id="rId12"/>
    <p:sldLayoutId id="2147484845" r:id="rId13"/>
    <p:sldLayoutId id="2147484846" r:id="rId14"/>
    <p:sldLayoutId id="2147484847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9" grpId="0" animBg="1"/>
      <p:bldP spid="110620" grpId="0" animBg="1"/>
      <p:bldP spid="110622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1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F32F4CDA-0767-4649-9DD8-4F2B0641B1DC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73955D09-8872-4963-BDAF-CEE59D204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49" r:id="rId2"/>
    <p:sldLayoutId id="2147484850" r:id="rId3"/>
    <p:sldLayoutId id="2147484851" r:id="rId4"/>
    <p:sldLayoutId id="2147484852" r:id="rId5"/>
    <p:sldLayoutId id="2147484853" r:id="rId6"/>
    <p:sldLayoutId id="2147484854" r:id="rId7"/>
    <p:sldLayoutId id="2147484855" r:id="rId8"/>
    <p:sldLayoutId id="2147484856" r:id="rId9"/>
    <p:sldLayoutId id="2147484857" r:id="rId10"/>
    <p:sldLayoutId id="2147484858" r:id="rId11"/>
    <p:sldLayoutId id="2147484859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33174A7-0EB7-4304-A9EF-9C6AB0426FC8}" type="datetimeFigureOut">
              <a:rPr lang="ru-RU" smtClean="0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71B4F60-36D9-457B-BDC4-4875AB257F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3" r:id="rId1"/>
    <p:sldLayoutId id="2147485004" r:id="rId2"/>
    <p:sldLayoutId id="2147485005" r:id="rId3"/>
    <p:sldLayoutId id="2147485006" r:id="rId4"/>
    <p:sldLayoutId id="2147485007" r:id="rId5"/>
    <p:sldLayoutId id="2147485008" r:id="rId6"/>
    <p:sldLayoutId id="2147485009" r:id="rId7"/>
    <p:sldLayoutId id="2147485010" r:id="rId8"/>
    <p:sldLayoutId id="2147485011" r:id="rId9"/>
    <p:sldLayoutId id="2147485012" r:id="rId10"/>
    <p:sldLayoutId id="2147485013" r:id="rId11"/>
    <p:sldLayoutId id="2147485014" r:id="rId12"/>
    <p:sldLayoutId id="2147485015" r:id="rId13"/>
    <p:sldLayoutId id="2147485016" r:id="rId14"/>
    <p:sldLayoutId id="2147485017" r:id="rId15"/>
    <p:sldLayoutId id="2147485018" r:id="rId16"/>
    <p:sldLayoutId id="2147485019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75240" cy="57606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Изменения законодательства с июня 2020 года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необходимо внесение изменений в Положение о КФ ОДО, т. к</a:t>
            </a:r>
            <a:r>
              <a:rPr lang="ru-RU" sz="13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решение </a:t>
            </a:r>
            <a:r>
              <a:rPr lang="ru-RU" sz="13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возможном способе инвестирования или   размещения средств КФ является компетенцией общего собрания</a:t>
            </a:r>
            <a:endParaRPr lang="ru-RU" sz="13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189160"/>
          </a:xfrm>
        </p:spPr>
        <p:txBody>
          <a:bodyPr>
            <a:normAutofit lnSpcReduction="10000"/>
          </a:bodyPr>
          <a:lstStyle/>
          <a:p>
            <a:pPr marL="0" indent="273050"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8 июня 2020 г. N 166-ФЗ: </a:t>
            </a:r>
          </a:p>
          <a:p>
            <a:pPr marL="0" indent="273050" algn="just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1 января 2021 года в целях оказания поддержки членам саморегулируемых организаций в связи с распространением новой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инфекции допускается предоставление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саморегулируемыми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организациями займов своим членам за счет средств КФ ОДО таких саморегулируемых организаций в соответствии с гражданским законодательством. </a:t>
            </a:r>
          </a:p>
          <a:p>
            <a:pPr marL="0" indent="273050" algn="just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займов определяются Правительством РФ. </a:t>
            </a:r>
          </a:p>
          <a:p>
            <a:pPr marL="0" indent="273050" algn="just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займов не может превышать 50 % от общего объема средств КФ.</a:t>
            </a:r>
          </a:p>
          <a:p>
            <a:pPr marL="0" indent="273050" algn="just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27 июня 2020 г. N 938</a:t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«Об утверждении Положения об отдельных условиях предоставления займов членам саморегулируемых организаций и порядке осуществления контроля за использованием средств, предоставленных по таким займам»</a:t>
            </a:r>
          </a:p>
          <a:p>
            <a:pPr marL="0" indent="273050" algn="just">
              <a:buFont typeface="Wingdings" pitchFamily="2" charset="2"/>
              <a:buChar char="§"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064" y="116632"/>
            <a:ext cx="842493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выдачи займа по  Постановлению Правительства РФ N 938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37573"/>
            <a:ext cx="8178164" cy="5040560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выплата заработной платы;</a:t>
            </a:r>
          </a:p>
          <a:p>
            <a:pPr>
              <a:lnSpc>
                <a:spcPct val="110000"/>
              </a:lnSpc>
              <a:buNone/>
            </a:pPr>
            <a:endParaRPr lang="ru-RU" sz="2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приобретение строительных материалов, конструкций, оборудования для выполнения работ по контрактам, заключенным до 1 апреля 2020 г.:</a:t>
            </a:r>
          </a:p>
          <a:p>
            <a:pPr marL="892175" indent="-176213">
              <a:lnSpc>
                <a:spcPct val="110000"/>
              </a:lnSpc>
              <a:buFontTx/>
              <a:buChar char="-"/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ФЗ № 44-ФЗ;</a:t>
            </a:r>
          </a:p>
          <a:p>
            <a:pPr marL="892175" indent="-176213">
              <a:lnSpc>
                <a:spcPct val="110000"/>
              </a:lnSpc>
              <a:buFontTx/>
              <a:buChar char="-"/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ФЗ № 223-ФЗ;</a:t>
            </a:r>
          </a:p>
          <a:p>
            <a:pPr marL="892175" indent="-176213">
              <a:lnSpc>
                <a:spcPct val="110000"/>
              </a:lnSpc>
              <a:buFontTx/>
              <a:buChar char="-"/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Постановлению Правительства РФ N 615; </a:t>
            </a:r>
          </a:p>
          <a:p>
            <a:pPr marL="892175" indent="-176213">
              <a:lnSpc>
                <a:spcPct val="110000"/>
              </a:lnSpc>
              <a:buFontTx/>
              <a:buChar char="-"/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договорам по ФЗ № 214-ФЗ.</a:t>
            </a:r>
          </a:p>
          <a:p>
            <a:pPr>
              <a:lnSpc>
                <a:spcPct val="110000"/>
              </a:lnSpc>
              <a:buNone/>
            </a:pPr>
            <a:endParaRPr lang="ru-RU" sz="2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оплата банковской гарантии, обеспечивающей исполнение обязательств подрядчика по договорам подряда.</a:t>
            </a: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220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02578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Условия</a:t>
            </a:r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предоставления займа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29684" cy="5023460"/>
          </a:xfrm>
        </p:spPr>
        <p:txBody>
          <a:bodyPr>
            <a:normAutofit fontScale="92500" lnSpcReduction="10000"/>
          </a:bodyPr>
          <a:lstStyle/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3100" b="1" dirty="0">
              <a:ln w="3175" cmpd="sng"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Займы могут быть получены до 1 января 2021 года</a:t>
            </a: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2400" b="1" u="sng" dirty="0" smtClean="0">
              <a:solidFill>
                <a:srgbClr val="E5400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r>
              <a:rPr lang="ru-RU" sz="2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Предельный срок предоставления займа составляет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8013" indent="-342900" algn="just">
              <a:spcBef>
                <a:spcPts val="0"/>
              </a:spcBef>
              <a:spcAft>
                <a:spcPts val="800"/>
              </a:spcAft>
              <a:tabLst>
                <a:tab pos="6457950" algn="l"/>
                <a:tab pos="795813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1 года со дня предоставления</a:t>
            </a:r>
          </a:p>
          <a:p>
            <a:pPr marL="608013" indent="-342900" algn="just">
              <a:spcBef>
                <a:spcPts val="0"/>
              </a:spcBef>
              <a:spcAft>
                <a:spcPts val="800"/>
              </a:spcAft>
              <a:tabLst>
                <a:tab pos="6457950" algn="l"/>
                <a:tab pos="795813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срок выполнения обязательств по договору подряда + 5 рабочих дней</a:t>
            </a: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r>
              <a:rPr lang="ru-RU" sz="2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Размер процентов:</a:t>
            </a:r>
          </a:p>
          <a:p>
            <a:pPr marL="452438" indent="-1588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более 1/2 ключевой ставки Центрального банка РФ, действующей на день выдачи займа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12.08.2020 г. 2,125%.</a:t>
            </a:r>
          </a:p>
          <a:p>
            <a:pPr marL="452438" indent="-1588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Проценты зачисляются в КФ ОДО. </a:t>
            </a: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b="1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 smtClean="0">
              <a:solidFill>
                <a:srgbClr val="000000"/>
              </a:solidFill>
            </a:endParaRPr>
          </a:p>
          <a:p>
            <a:pPr marL="0" indent="450850" algn="just">
              <a:spcBef>
                <a:spcPts val="0"/>
              </a:spcBef>
              <a:spcAft>
                <a:spcPts val="800"/>
              </a:spcAft>
              <a:buNone/>
              <a:tabLst>
                <a:tab pos="6457950" algn="l"/>
                <a:tab pos="7958138" algn="l"/>
              </a:tabLst>
            </a:pPr>
            <a:endParaRPr lang="ru-RU" sz="175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14"/>
            <a:ext cx="8072494" cy="785818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Расчет возможного размера займа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429684" cy="1143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Общий объем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займов не может превышать 50 % от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объема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КФ, но не более минимального размера взносов в КФ ОДО членов СРО</a:t>
            </a:r>
            <a:r>
              <a:rPr lang="ru-RU" sz="1800" b="1" dirty="0" smtClean="0">
                <a:solidFill>
                  <a:srgbClr val="E89688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 составлен на 12.08.2020 г.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00034" y="2000240"/>
            <a:ext cx="8501122" cy="2004824"/>
          </a:xfrm>
          <a:prstGeom prst="rect">
            <a:avLst/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9100" lvl="0" indent="-382588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Общий размер КФ ОДО – 172 383 133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,0 </a:t>
            </a:r>
          </a:p>
          <a:p>
            <a:pPr marL="419100" lvl="0" indent="-382588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Минимальный размер КФ ОДО всех членов (по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уровням) – 118 740 739,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 marL="419100" lvl="0" indent="-382588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 КФ ОДО, превышающие минимальный размер и возможны к использованию в целях выдачи займов – 53 642 394,0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12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9100" marR="0" lvl="0" indent="-3825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364811" y="4149080"/>
            <a:ext cx="8337769" cy="161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spcCol="3600000" anchor="t" anchorCtr="0" compatLnSpc="1">
            <a:prstTxWarp prst="textNoShape">
              <a:avLst/>
            </a:prstTxWarp>
          </a:bodyPr>
          <a:lstStyle/>
          <a:p>
            <a:pPr marR="0" lvl="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0000"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Предельные размеры займов для одного члена СРО </a:t>
            </a:r>
          </a:p>
          <a:p>
            <a:pPr marR="0" lvl="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0000"/>
              <a:tabLst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50% КФ ОДО – 86 691 566,5:</a:t>
            </a:r>
          </a:p>
          <a:p>
            <a:pPr marL="2520000" marR="0" lvl="0" indent="-28575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 15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% со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взносом КФ ОДО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- 12 928 734,98</a:t>
            </a:r>
          </a:p>
          <a:p>
            <a:pPr marL="2520000" marR="0" lvl="0" indent="-28575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 5%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остальных членов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4 334 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578,33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4271" y="576571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9100" lvl="0" indent="-382588" algn="ctr" eaLnBrk="0" hangingPunct="0">
              <a:spcBef>
                <a:spcPct val="20000"/>
              </a:spcBef>
              <a:buClr>
                <a:srgbClr val="EB8F22"/>
              </a:buClr>
              <a:buSzPct val="80000"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Перерасчет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производится на момент выдачи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каждого нового займа!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08" y="188640"/>
            <a:ext cx="8072494" cy="100013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Обстоятельства, которые препятствуют возможности получения займа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8280920" cy="41610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задолженности по заработной плате по состоянию на 01.04.2020 г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задолженности по налогам более 300 тыс. рублей на день подачи заявки на получение займа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банкротства, ликвидации или наличие административного приостановления деятельности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Нахождение в реестре недобросовестных поставщиков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у  учредителей и руководителей организации судимости за преступления в сфере экономики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Привлечение ранее учредителей и руководителей  организации  к субсидиарной ответственности по банкротству</a:t>
            </a:r>
          </a:p>
          <a:p>
            <a:pPr algn="just"/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07249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выдачи займа при совокупном соблюдении: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96752"/>
            <a:ext cx="8321008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Обеспечение исполнения обязательств заемщика следующими способами:</a:t>
            </a: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залог имущества стоимостью, превышающей сумму займа не менее чем на 30 %;</a:t>
            </a: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поручительство учредителей (участников), руководителя заемщика, поручительство иных лиц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ступка права требования заемщика по договорам Подряда.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Наличие у заемщика договора банковского счета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Санкт-Петербургском филиале Публичного акционерного общества «Промсвязьбанк» ОО «Новгородский» со специальными условиями списания средств займа и процентов по нему, т. к. в нем размещены средства КФ ОДО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Устойчивое финансовое положение и положительная деловая репутация.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Соблюдение требований внутренних документов СРО.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для отказа в предоставлении займа: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2133" y="1268760"/>
            <a:ext cx="7704667" cy="51125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предельного размера займа, установленного </a:t>
            </a: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Положением, </a:t>
            </a: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том числе с учетом ранее предоставленных и не возвращенных займов, на дату подачи заявления о предоставлении займа;</a:t>
            </a:r>
          </a:p>
          <a:p>
            <a:pPr algn="just"/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несоответствие </a:t>
            </a: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суммы предоставленных займов и объема средств компенсационного фонда обеспечения договорных обязательств требованиям </a:t>
            </a: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Положения</a:t>
            </a: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 случае предоставления этого займа.</a:t>
            </a:r>
          </a:p>
          <a:p>
            <a:pPr algn="just"/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члена Ассоциации требованиям, установленным </a:t>
            </a: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Положением;</a:t>
            </a:r>
            <a:endParaRPr lang="ru-RU" sz="31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планируемых </a:t>
            </a: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расходов целям использования займа, установленным постановлением и Положением;  </a:t>
            </a:r>
          </a:p>
          <a:p>
            <a:pPr algn="just"/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фактов нарушения членом Ассоциации требований внутренних документов Ассоциации (вне зависимости от фактов привлечения члена Ассоциации к дисциплинарной ответственности за данные нарушения).</a:t>
            </a:r>
          </a:p>
          <a:p>
            <a:pPr algn="just"/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представлены в полном объеме информативные документы, обозначенные в Методике оценки финансового состояния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72494" cy="642942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 за расходованием займа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329642" cy="5309212"/>
          </a:xfrm>
        </p:spPr>
        <p:txBody>
          <a:bodyPr>
            <a:normAutofit fontScale="92500" lnSpcReduction="10000"/>
          </a:bodyPr>
          <a:lstStyle/>
          <a:p>
            <a:pPr marL="0" lvl="1" indent="0" algn="just">
              <a:buNone/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 осуществляет ежемесячный контроль за использованием средств займа: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ежемесячно проверяет  документы об использовании займа; 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оценивает финансовое состояния заемщика в период пользования займом, в том числе с использованием всех баз данных ;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взаимодействует с банком в момент списания средств на цели займа и может приостановить операции;  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имеет право требовать досрочного возврата  займа при выявленных нарушениях;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проверяет актуальность заложенного недвижимого имущества и ограничений по нему по </a:t>
            </a:r>
            <a:r>
              <a:rPr lang="ru-RU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Росреестру</a:t>
            </a: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осуществляет работу с залогом, проводит выездную проверку предмета залога, ведет претензионную, исковую работу;</a:t>
            </a:r>
          </a:p>
          <a:p>
            <a:pPr algn="just"/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ежемесячно направляет в НОСТРОЙ полученную информацию </a:t>
            </a:r>
          </a:p>
          <a:p>
            <a:endParaRPr lang="ru-RU" sz="2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11559"/>
          </a:xfrm>
        </p:spPr>
        <p:txBody>
          <a:bodyPr>
            <a:normAutofit/>
          </a:bodyPr>
          <a:lstStyle/>
          <a:p>
            <a:r>
              <a:rPr lang="ru-RU" sz="29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возможные риски:</a:t>
            </a:r>
            <a:endParaRPr lang="ru-RU" sz="29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133" y="1484784"/>
            <a:ext cx="77046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 не решен вопрос из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средств должен уплачиваться налог с процентов по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займам (возможно приведет к повышению членских взносов).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займов возможен риск невозврата, что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повлечет в совокупности с выплатой по ст. 60.1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ГрК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уменьшение КФ ОДО, и, как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следствие,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восполнения КФ  ОДО до минимального размера участниками состоящим в реестре КФ ОДО (взносы в КФ ОДО имеют 181 членов из 217).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интересов членов Ассоциации, так как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аксимально установленную сумму займа можно выдать только 49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членам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 из 217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61018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busine1_p">
  <a:themeElements>
    <a:clrScheme name="busine1_p 2">
      <a:dk1>
        <a:srgbClr val="000000"/>
      </a:dk1>
      <a:lt1>
        <a:srgbClr val="FFFFFF"/>
      </a:lt1>
      <a:dk2>
        <a:srgbClr val="1C4372"/>
      </a:dk2>
      <a:lt2>
        <a:srgbClr val="969696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9BBB59"/>
      </a:hlink>
      <a:folHlink>
        <a:srgbClr val="8064A2"/>
      </a:folHlink>
    </a:clrScheme>
    <a:fontScheme name="busine1_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1_p 1">
        <a:dk1>
          <a:srgbClr val="000000"/>
        </a:dk1>
        <a:lt1>
          <a:srgbClr val="FFFFFF"/>
        </a:lt1>
        <a:dk2>
          <a:srgbClr val="04617B"/>
        </a:dk2>
        <a:lt2>
          <a:srgbClr val="969696"/>
        </a:lt2>
        <a:accent1>
          <a:srgbClr val="F79646"/>
        </a:accent1>
        <a:accent2>
          <a:srgbClr val="4BACC6"/>
        </a:accent2>
        <a:accent3>
          <a:srgbClr val="FFFFFF"/>
        </a:accent3>
        <a:accent4>
          <a:srgbClr val="000000"/>
        </a:accent4>
        <a:accent5>
          <a:srgbClr val="FAC9B0"/>
        </a:accent5>
        <a:accent6>
          <a:srgbClr val="439BB3"/>
        </a:accent6>
        <a:hlink>
          <a:srgbClr val="7E6BC9"/>
        </a:hlink>
        <a:folHlink>
          <a:srgbClr val="A5C2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1_p 2">
        <a:dk1>
          <a:srgbClr val="000000"/>
        </a:dk1>
        <a:lt1>
          <a:srgbClr val="FFFFFF"/>
        </a:lt1>
        <a:dk2>
          <a:srgbClr val="1C4372"/>
        </a:dk2>
        <a:lt2>
          <a:srgbClr val="969696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9BBB59"/>
        </a:hlink>
        <a:folHlink>
          <a:srgbClr val="80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1_p 3">
        <a:dk1>
          <a:srgbClr val="000000"/>
        </a:dk1>
        <a:lt1>
          <a:srgbClr val="FFFFFF"/>
        </a:lt1>
        <a:dk2>
          <a:srgbClr val="4F271C"/>
        </a:dk2>
        <a:lt2>
          <a:srgbClr val="969696"/>
        </a:lt2>
        <a:accent1>
          <a:srgbClr val="3891A7"/>
        </a:accent1>
        <a:accent2>
          <a:srgbClr val="EDAA01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D79A01"/>
        </a:accent6>
        <a:hlink>
          <a:srgbClr val="C32D2E"/>
        </a:hlink>
        <a:folHlink>
          <a:srgbClr val="84AA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435TGp_smile_light_ani</Template>
  <TotalTime>31007</TotalTime>
  <Words>711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busine1_p</vt:lpstr>
      <vt:lpstr>437TGp_bizpeople_light_ani</vt:lpstr>
      <vt:lpstr>Параллакс</vt:lpstr>
      <vt:lpstr> Изменения законодательства с июня 2020 года: необходимо внесение изменений в Положение о КФ ОДО, т. к. решение о возможном способе инвестирования или   размещения средств КФ является компетенцией общего собрания</vt:lpstr>
      <vt:lpstr>Цели выдачи займа по  Постановлению Правительства РФ N 938</vt:lpstr>
      <vt:lpstr>Условия предоставления займа</vt:lpstr>
      <vt:lpstr>Расчет возможного размера займа</vt:lpstr>
      <vt:lpstr>Обстоятельства, которые препятствуют возможности получения займа</vt:lpstr>
      <vt:lpstr>Условия выдачи займа при совокупном соблюдении:</vt:lpstr>
      <vt:lpstr>Основания для отказа в предоставлении займа:</vt:lpstr>
      <vt:lpstr>Контроль за расходованием займа</vt:lpstr>
      <vt:lpstr>Основные возможные риски: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саморегулируемой организации в реформе технического регулирования и обеспечении безопасности зданий и сооружений</dc:title>
  <dc:creator>user</dc:creator>
  <cp:lastModifiedBy>Пользователь Windows</cp:lastModifiedBy>
  <cp:revision>1975</cp:revision>
  <cp:lastPrinted>2020-09-09T09:02:56Z</cp:lastPrinted>
  <dcterms:created xsi:type="dcterms:W3CDTF">2010-04-26T12:57:30Z</dcterms:created>
  <dcterms:modified xsi:type="dcterms:W3CDTF">2020-09-09T13:56:29Z</dcterms:modified>
</cp:coreProperties>
</file>